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599" r:id="rId2"/>
    <p:sldId id="607" r:id="rId3"/>
    <p:sldId id="608" r:id="rId4"/>
    <p:sldId id="609" r:id="rId5"/>
    <p:sldId id="610" r:id="rId6"/>
    <p:sldId id="611" r:id="rId7"/>
    <p:sldId id="606" r:id="rId8"/>
  </p:sldIdLst>
  <p:sldSz cx="9144000" cy="6858000" type="letter"/>
  <p:notesSz cx="7035800" cy="9194800"/>
  <p:custShowLst>
    <p:custShow name="Custom Show 1" id="0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489"/>
    <a:srgbClr val="3333FF"/>
    <a:srgbClr val="FF0000"/>
    <a:srgbClr val="FF6600"/>
    <a:srgbClr val="3399FF"/>
    <a:srgbClr val="FFCC66"/>
    <a:srgbClr val="CCE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2" autoAdjust="0"/>
    <p:restoredTop sz="90126" autoAdjust="0"/>
  </p:normalViewPr>
  <p:slideViewPr>
    <p:cSldViewPr snapToGrid="0">
      <p:cViewPr varScale="1">
        <p:scale>
          <a:sx n="122" d="100"/>
          <a:sy n="122" d="100"/>
        </p:scale>
        <p:origin x="5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7" tIns="46909" rIns="93817" bIns="4690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6213" y="0"/>
            <a:ext cx="30495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7" tIns="46909" rIns="93817" bIns="4690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30495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7" tIns="46909" rIns="93817" bIns="4690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6213" y="8734425"/>
            <a:ext cx="30495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7" tIns="46909" rIns="93817" bIns="4690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Times New Roman" panose="02020603050405020304" pitchFamily="18" charset="0"/>
              </a:defRPr>
            </a:lvl1pPr>
          </a:lstStyle>
          <a:p>
            <a:fld id="{B08AD897-DE31-43A9-AA44-0350AD0556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104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7" tIns="46909" rIns="93817" bIns="4690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0"/>
            <a:ext cx="30495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7" tIns="46909" rIns="93817" bIns="4690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22375" y="692150"/>
            <a:ext cx="4591050" cy="3443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8800"/>
            <a:ext cx="5159375" cy="413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7" tIns="46909" rIns="93817" bIns="46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4425"/>
            <a:ext cx="30495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7" tIns="46909" rIns="93817" bIns="4690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8734425"/>
            <a:ext cx="30495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17" tIns="46909" rIns="93817" bIns="4690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Times New Roman" panose="02020603050405020304" pitchFamily="18" charset="0"/>
              </a:defRPr>
            </a:lvl1pPr>
          </a:lstStyle>
          <a:p>
            <a:fld id="{AB098AFA-DC0E-4043-94A4-E772E981C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495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4994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0"/>
            <a:ext cx="6167438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4995" name="Picture 10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1800225"/>
            <a:ext cx="25146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4996" name="Rectangle 1028"/>
          <p:cNvSpPr>
            <a:spLocks noGrp="1" noChangeArrowheads="1"/>
          </p:cNvSpPr>
          <p:nvPr>
            <p:ph type="ctrTitle"/>
          </p:nvPr>
        </p:nvSpPr>
        <p:spPr>
          <a:xfrm>
            <a:off x="558800" y="35687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24997" name="Rectangle 1029"/>
          <p:cNvSpPr>
            <a:spLocks noChangeArrowheads="1"/>
          </p:cNvSpPr>
          <p:nvPr/>
        </p:nvSpPr>
        <p:spPr bwMode="auto">
          <a:xfrm>
            <a:off x="0" y="1295400"/>
            <a:ext cx="304800" cy="1828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4999" name="Text Box 1031"/>
          <p:cNvSpPr txBox="1">
            <a:spLocks noChangeArrowheads="1"/>
          </p:cNvSpPr>
          <p:nvPr/>
        </p:nvSpPr>
        <p:spPr bwMode="auto">
          <a:xfrm>
            <a:off x="2841625" y="528796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 spd="med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12194"/>
      </p:ext>
    </p:extLst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85763"/>
            <a:ext cx="2057400" cy="608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8638" y="385763"/>
            <a:ext cx="6024562" cy="608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16806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98051"/>
      </p:ext>
    </p:extLst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4963999"/>
      </p:ext>
    </p:extLst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8638" y="1443038"/>
            <a:ext cx="40370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1443038"/>
            <a:ext cx="4037013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10348"/>
      </p:ext>
    </p:extLst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09170"/>
      </p:ext>
    </p:extLst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89633"/>
      </p:ext>
    </p:extLst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019389"/>
      </p:ext>
    </p:extLst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381622"/>
      </p:ext>
    </p:extLst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7458170"/>
      </p:ext>
    </p:extLst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536575" y="385763"/>
            <a:ext cx="82264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23971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1443038"/>
            <a:ext cx="822642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23972" name="Text Box 2052"/>
          <p:cNvSpPr txBox="1">
            <a:spLocks noChangeArrowheads="1"/>
          </p:cNvSpPr>
          <p:nvPr/>
        </p:nvSpPr>
        <p:spPr bwMode="auto">
          <a:xfrm>
            <a:off x="7831138" y="6335713"/>
            <a:ext cx="1028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en-US" altLang="en-US" sz="800" b="0"/>
              <a:t>SIP 2004 </a:t>
            </a:r>
          </a:p>
          <a:p>
            <a:pPr algn="r"/>
            <a:fld id="{360022A1-B2D4-4510-AA6D-97530341ABB7}" type="slidenum">
              <a:rPr lang="en-US" altLang="en-US" sz="800" b="0"/>
              <a:pPr algn="r"/>
              <a:t>‹#›</a:t>
            </a:fld>
            <a:endParaRPr lang="en-US" altLang="en-US" sz="800" b="0">
              <a:latin typeface="Times" panose="02020603050405020304" pitchFamily="18" charset="0"/>
            </a:endParaRPr>
          </a:p>
        </p:txBody>
      </p:sp>
      <p:pic>
        <p:nvPicPr>
          <p:cNvPr id="723973" name="Picture 205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6172200"/>
            <a:ext cx="1714500" cy="53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3974" name="Rectangle 2054"/>
          <p:cNvSpPr>
            <a:spLocks noChangeArrowheads="1"/>
          </p:cNvSpPr>
          <p:nvPr/>
        </p:nvSpPr>
        <p:spPr bwMode="auto">
          <a:xfrm>
            <a:off x="0" y="0"/>
            <a:ext cx="304800" cy="1143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975" name="Rectangle 2055"/>
          <p:cNvSpPr>
            <a:spLocks noChangeArrowheads="1"/>
          </p:cNvSpPr>
          <p:nvPr/>
        </p:nvSpPr>
        <p:spPr bwMode="auto">
          <a:xfrm>
            <a:off x="0" y="1143000"/>
            <a:ext cx="304800" cy="5715000"/>
          </a:xfrm>
          <a:prstGeom prst="rect">
            <a:avLst/>
          </a:prstGeom>
          <a:solidFill>
            <a:srgbClr val="B6C5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/>
  <p:txStyles>
    <p:titleStyle>
      <a:lvl1pPr algn="l" defTabSz="915988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FF0000"/>
          </a:solidFill>
          <a:latin typeface="+mj-lt"/>
          <a:ea typeface="+mj-ea"/>
          <a:cs typeface="+mj-cs"/>
        </a:defRPr>
      </a:lvl1pPr>
      <a:lvl2pPr algn="l" defTabSz="91598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 Narrow" panose="020B0606020202030204" pitchFamily="34" charset="0"/>
        </a:defRPr>
      </a:lvl2pPr>
      <a:lvl3pPr algn="l" defTabSz="91598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 Narrow" panose="020B0606020202030204" pitchFamily="34" charset="0"/>
        </a:defRPr>
      </a:lvl3pPr>
      <a:lvl4pPr algn="l" defTabSz="91598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 Narrow" panose="020B0606020202030204" pitchFamily="34" charset="0"/>
        </a:defRPr>
      </a:lvl4pPr>
      <a:lvl5pPr algn="l" defTabSz="91598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 Narrow" panose="020B0606020202030204" pitchFamily="34" charset="0"/>
        </a:defRPr>
      </a:lvl5pPr>
      <a:lvl6pPr marL="457200" algn="l" defTabSz="91598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 Narrow" panose="020B0606020202030204" pitchFamily="34" charset="0"/>
        </a:defRPr>
      </a:lvl6pPr>
      <a:lvl7pPr marL="914400" algn="l" defTabSz="91598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 Narrow" panose="020B0606020202030204" pitchFamily="34" charset="0"/>
        </a:defRPr>
      </a:lvl7pPr>
      <a:lvl8pPr marL="1371600" algn="l" defTabSz="91598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 Narrow" panose="020B0606020202030204" pitchFamily="34" charset="0"/>
        </a:defRPr>
      </a:lvl8pPr>
      <a:lvl9pPr marL="1828800" algn="l" defTabSz="915988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 Narrow" panose="020B0606020202030204" pitchFamily="34" charset="0"/>
        </a:defRPr>
      </a:lvl9pPr>
    </p:titleStyle>
    <p:bodyStyle>
      <a:lvl1pPr marL="344488" indent="-344488" algn="l" defTabSz="915988" rtl="0" eaLnBrk="0" fontAlgn="base" hangingPunct="0">
        <a:spcBef>
          <a:spcPct val="50000"/>
        </a:spcBef>
        <a:spcAft>
          <a:spcPct val="0"/>
        </a:spcAft>
        <a:buClr>
          <a:srgbClr val="FF0000"/>
        </a:buClr>
        <a:buSzPct val="90000"/>
        <a:buFont typeface="Wingdings" panose="05000000000000000000" pitchFamily="2" charset="2"/>
        <a:buChar char="l"/>
        <a:defRPr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5988" rtl="0" eaLnBrk="0" fontAlgn="base" hangingPunct="0">
        <a:spcBef>
          <a:spcPct val="30000"/>
        </a:spcBef>
        <a:spcAft>
          <a:spcPct val="0"/>
        </a:spcAft>
        <a:buClr>
          <a:srgbClr val="FF0000"/>
        </a:buClr>
        <a:buSzPct val="85000"/>
        <a:buFont typeface="Wingdings" panose="05000000000000000000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7013" algn="l" defTabSz="915988" rtl="0" eaLnBrk="0" fontAlgn="base" hangingPunct="0">
        <a:spcBef>
          <a:spcPct val="30000"/>
        </a:spcBef>
        <a:spcAft>
          <a:spcPct val="0"/>
        </a:spcAft>
        <a:buClr>
          <a:srgbClr val="FF0000"/>
        </a:buClr>
        <a:buSzPct val="75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30188" algn="l" defTabSz="915988" rtl="0" eaLnBrk="0" fontAlgn="base" hangingPunct="0">
        <a:spcBef>
          <a:spcPct val="30000"/>
        </a:spcBef>
        <a:spcAft>
          <a:spcPct val="0"/>
        </a:spcAft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defTabSz="915988" rtl="0" eaLnBrk="0" fontAlgn="base" hangingPunct="0">
        <a:spcBef>
          <a:spcPct val="30000"/>
        </a:spcBef>
        <a:spcAft>
          <a:spcPct val="0"/>
        </a:spcAft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513" y="3897313"/>
            <a:ext cx="7772400" cy="1143000"/>
          </a:xfrm>
        </p:spPr>
        <p:txBody>
          <a:bodyPr/>
          <a:lstStyle/>
          <a:p>
            <a:r>
              <a:rPr lang="en-US" altLang="en-US"/>
              <a:t>STUN Tutorial</a:t>
            </a:r>
          </a:p>
        </p:txBody>
      </p:sp>
      <p:sp>
        <p:nvSpPr>
          <p:cNvPr id="726021" name="Text Box 5"/>
          <p:cNvSpPr txBox="1">
            <a:spLocks noChangeArrowheads="1"/>
          </p:cNvSpPr>
          <p:nvPr/>
        </p:nvSpPr>
        <p:spPr bwMode="auto">
          <a:xfrm>
            <a:off x="631825" y="5643563"/>
            <a:ext cx="8031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6022" name="Text Box 6"/>
          <p:cNvSpPr txBox="1">
            <a:spLocks noChangeArrowheads="1"/>
          </p:cNvSpPr>
          <p:nvPr/>
        </p:nvSpPr>
        <p:spPr bwMode="auto">
          <a:xfrm>
            <a:off x="558800" y="5545138"/>
            <a:ext cx="69675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/>
              <a:t>Jonathan Rosenberg</a:t>
            </a:r>
          </a:p>
          <a:p>
            <a:pPr algn="l"/>
            <a:r>
              <a:rPr lang="en-US" b="0"/>
              <a:t>Chief Technology Officer</a:t>
            </a:r>
          </a:p>
        </p:txBody>
      </p:sp>
    </p:spTree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Traversal of UDP Through NAT (STUN)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1175" y="1254125"/>
            <a:ext cx="8226425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RFC 3489, Issued March 2003</a:t>
            </a:r>
          </a:p>
          <a:p>
            <a:pPr>
              <a:lnSpc>
                <a:spcPct val="90000"/>
              </a:lnSpc>
            </a:pPr>
            <a:r>
              <a:rPr lang="en-US"/>
              <a:t>Revision under development, minor changes – 100% backwards compatible</a:t>
            </a:r>
          </a:p>
          <a:p>
            <a:pPr>
              <a:lnSpc>
                <a:spcPct val="90000"/>
              </a:lnSpc>
            </a:pPr>
            <a:r>
              <a:rPr lang="en-US"/>
              <a:t>Simple Protocol</a:t>
            </a:r>
          </a:p>
          <a:p>
            <a:pPr>
              <a:lnSpc>
                <a:spcPct val="90000"/>
              </a:lnSpc>
            </a:pPr>
            <a:r>
              <a:rPr lang="en-US"/>
              <a:t>Works with Existing NAT</a:t>
            </a:r>
          </a:p>
          <a:p>
            <a:pPr>
              <a:lnSpc>
                <a:spcPct val="90000"/>
              </a:lnSpc>
            </a:pPr>
            <a:r>
              <a:rPr lang="en-US"/>
              <a:t>Main Features</a:t>
            </a:r>
          </a:p>
          <a:p>
            <a:pPr lvl="1">
              <a:lnSpc>
                <a:spcPct val="90000"/>
              </a:lnSpc>
            </a:pPr>
            <a:r>
              <a:rPr lang="en-US"/>
              <a:t>Allows Client to Discover Presence of NAT </a:t>
            </a:r>
          </a:p>
          <a:p>
            <a:pPr lvl="1">
              <a:lnSpc>
                <a:spcPct val="90000"/>
              </a:lnSpc>
            </a:pPr>
            <a:r>
              <a:rPr lang="en-US"/>
              <a:t>Works in Multi-NAT Environments</a:t>
            </a:r>
          </a:p>
          <a:p>
            <a:pPr lvl="1">
              <a:lnSpc>
                <a:spcPct val="90000"/>
              </a:lnSpc>
            </a:pPr>
            <a:r>
              <a:rPr lang="en-US"/>
              <a:t>Allows Client to Discover Type of NAT</a:t>
            </a:r>
          </a:p>
          <a:p>
            <a:pPr lvl="2">
              <a:lnSpc>
                <a:spcPct val="90000"/>
              </a:lnSpc>
            </a:pPr>
            <a:r>
              <a:rPr lang="en-US"/>
              <a:t>Symmetric</a:t>
            </a:r>
          </a:p>
          <a:p>
            <a:pPr lvl="2">
              <a:lnSpc>
                <a:spcPct val="90000"/>
              </a:lnSpc>
            </a:pPr>
            <a:r>
              <a:rPr lang="en-US"/>
              <a:t>Full Cone</a:t>
            </a:r>
          </a:p>
          <a:p>
            <a:pPr lvl="2">
              <a:lnSpc>
                <a:spcPct val="90000"/>
              </a:lnSpc>
            </a:pPr>
            <a:r>
              <a:rPr lang="en-US"/>
              <a:t>Restricted Cone</a:t>
            </a:r>
          </a:p>
          <a:p>
            <a:pPr lvl="2">
              <a:lnSpc>
                <a:spcPct val="90000"/>
              </a:lnSpc>
            </a:pPr>
            <a:r>
              <a:rPr lang="en-US"/>
              <a:t>Port Restricted Cone</a:t>
            </a:r>
          </a:p>
          <a:p>
            <a:pPr lvl="1">
              <a:lnSpc>
                <a:spcPct val="90000"/>
              </a:lnSpc>
            </a:pPr>
            <a:r>
              <a:rPr lang="en-US"/>
              <a:t>Allows Discovery of Binding Lifetimes</a:t>
            </a:r>
          </a:p>
          <a:p>
            <a:pPr lvl="1">
              <a:lnSpc>
                <a:spcPct val="90000"/>
              </a:lnSpc>
            </a:pPr>
            <a:r>
              <a:rPr lang="en-US"/>
              <a:t>Allows Clients to Discover if They are in the Same Address Realm</a:t>
            </a:r>
          </a:p>
          <a:p>
            <a:pPr lvl="1">
              <a:lnSpc>
                <a:spcPct val="90000"/>
              </a:lnSpc>
            </a:pPr>
            <a:r>
              <a:rPr lang="en-US"/>
              <a:t>Stateless Servers</a:t>
            </a:r>
          </a:p>
        </p:txBody>
      </p:sp>
    </p:spTree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it Work?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Basic Operation</a:t>
            </a:r>
          </a:p>
          <a:p>
            <a:pPr lvl="1"/>
            <a:r>
              <a:rPr lang="en-US" sz="1400"/>
              <a:t>Client Sends a Request to STUN Server</a:t>
            </a:r>
          </a:p>
          <a:p>
            <a:pPr lvl="2"/>
            <a:r>
              <a:rPr lang="en-US"/>
              <a:t>Can be Discovered Through DNS</a:t>
            </a:r>
          </a:p>
          <a:p>
            <a:pPr lvl="1"/>
            <a:r>
              <a:rPr lang="en-US" sz="1400"/>
              <a:t>STUN Server Copies Source Address into Response</a:t>
            </a:r>
          </a:p>
          <a:p>
            <a:r>
              <a:rPr lang="en-US" sz="1600"/>
              <a:t>Additional Capabilities</a:t>
            </a:r>
          </a:p>
          <a:p>
            <a:pPr lvl="1"/>
            <a:r>
              <a:rPr lang="en-US" sz="1400"/>
              <a:t>Server Signs the Response</a:t>
            </a:r>
          </a:p>
          <a:p>
            <a:pPr lvl="1"/>
            <a:r>
              <a:rPr lang="en-US" sz="1400"/>
              <a:t>Server Sends Response from Different Socket</a:t>
            </a:r>
          </a:p>
          <a:p>
            <a:pPr lvl="1"/>
            <a:r>
              <a:rPr lang="en-US" sz="1400"/>
              <a:t>Server Sends Response to Different Socket</a:t>
            </a:r>
          </a:p>
          <a:p>
            <a:r>
              <a:rPr lang="en-US" sz="1600"/>
              <a:t>Client Uses Server to Perform Different Functions</a:t>
            </a:r>
          </a:p>
          <a:p>
            <a:pPr lvl="1"/>
            <a:r>
              <a:rPr lang="en-US" sz="1400"/>
              <a:t>NAT Discovery</a:t>
            </a:r>
          </a:p>
          <a:p>
            <a:pPr lvl="1"/>
            <a:r>
              <a:rPr lang="en-US" sz="1400"/>
              <a:t>Binding Discovery</a:t>
            </a:r>
          </a:p>
          <a:p>
            <a:pPr lvl="1"/>
            <a:r>
              <a:rPr lang="en-US" sz="1400"/>
              <a:t>Lifetime Discovery</a:t>
            </a:r>
          </a:p>
          <a:p>
            <a:endParaRPr lang="en-US" sz="1600"/>
          </a:p>
        </p:txBody>
      </p:sp>
      <p:sp>
        <p:nvSpPr>
          <p:cNvPr id="769028" name="Rectangle 4"/>
          <p:cNvSpPr>
            <a:spLocks noChangeArrowheads="1"/>
          </p:cNvSpPr>
          <p:nvPr/>
        </p:nvSpPr>
        <p:spPr bwMode="auto">
          <a:xfrm>
            <a:off x="4945063" y="3297238"/>
            <a:ext cx="455612" cy="9001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Client</a:t>
            </a:r>
          </a:p>
        </p:txBody>
      </p:sp>
      <p:sp>
        <p:nvSpPr>
          <p:cNvPr id="769029" name="Rectangle 5"/>
          <p:cNvSpPr>
            <a:spLocks noChangeArrowheads="1"/>
          </p:cNvSpPr>
          <p:nvPr/>
        </p:nvSpPr>
        <p:spPr bwMode="auto">
          <a:xfrm>
            <a:off x="8239125" y="3249613"/>
            <a:ext cx="522288" cy="9001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STUN</a:t>
            </a:r>
          </a:p>
          <a:p>
            <a:r>
              <a:rPr lang="en-US" sz="1200"/>
              <a:t>Server</a:t>
            </a:r>
          </a:p>
        </p:txBody>
      </p:sp>
      <p:sp>
        <p:nvSpPr>
          <p:cNvPr id="769030" name="Text Box 6"/>
          <p:cNvSpPr txBox="1">
            <a:spLocks noChangeArrowheads="1"/>
          </p:cNvSpPr>
          <p:nvPr/>
        </p:nvSpPr>
        <p:spPr bwMode="auto">
          <a:xfrm>
            <a:off x="6159500" y="3375025"/>
            <a:ext cx="368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  <a:p>
            <a:r>
              <a:rPr lang="en-US"/>
              <a:t>A</a:t>
            </a:r>
          </a:p>
          <a:p>
            <a:r>
              <a:rPr lang="en-US"/>
              <a:t>T</a:t>
            </a:r>
          </a:p>
        </p:txBody>
      </p:sp>
      <p:sp>
        <p:nvSpPr>
          <p:cNvPr id="769031" name="Line 7"/>
          <p:cNvSpPr>
            <a:spLocks noChangeShapeType="1"/>
          </p:cNvSpPr>
          <p:nvPr/>
        </p:nvSpPr>
        <p:spPr bwMode="auto">
          <a:xfrm flipV="1">
            <a:off x="5514975" y="3497263"/>
            <a:ext cx="2543175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9032" name="Line 8"/>
          <p:cNvSpPr>
            <a:spLocks noChangeShapeType="1"/>
          </p:cNvSpPr>
          <p:nvPr/>
        </p:nvSpPr>
        <p:spPr bwMode="auto">
          <a:xfrm flipH="1">
            <a:off x="5586413" y="3897313"/>
            <a:ext cx="2471737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9033" name="Rectangle 9"/>
          <p:cNvSpPr>
            <a:spLocks noChangeArrowheads="1"/>
          </p:cNvSpPr>
          <p:nvPr/>
        </p:nvSpPr>
        <p:spPr bwMode="auto">
          <a:xfrm>
            <a:off x="6167438" y="2849563"/>
            <a:ext cx="414337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</a:t>
            </a:r>
          </a:p>
          <a:p>
            <a:r>
              <a:rPr lang="en-US"/>
              <a:t>A</a:t>
            </a:r>
          </a:p>
          <a:p>
            <a:r>
              <a:rPr lang="en-US"/>
              <a:t>T</a:t>
            </a:r>
          </a:p>
        </p:txBody>
      </p:sp>
      <p:sp>
        <p:nvSpPr>
          <p:cNvPr id="769034" name="Text Box 10"/>
          <p:cNvSpPr txBox="1">
            <a:spLocks noChangeArrowheads="1"/>
          </p:cNvSpPr>
          <p:nvPr/>
        </p:nvSpPr>
        <p:spPr bwMode="auto">
          <a:xfrm>
            <a:off x="6659563" y="3179763"/>
            <a:ext cx="1347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Whats my IP?</a:t>
            </a:r>
          </a:p>
        </p:txBody>
      </p:sp>
      <p:sp>
        <p:nvSpPr>
          <p:cNvPr id="769035" name="Text Box 11"/>
          <p:cNvSpPr txBox="1">
            <a:spLocks noChangeArrowheads="1"/>
          </p:cNvSpPr>
          <p:nvPr/>
        </p:nvSpPr>
        <p:spPr bwMode="auto">
          <a:xfrm>
            <a:off x="6815138" y="4065588"/>
            <a:ext cx="1177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1.2.3.4:8877</a:t>
            </a:r>
          </a:p>
        </p:txBody>
      </p:sp>
      <p:sp>
        <p:nvSpPr>
          <p:cNvPr id="769036" name="Text Box 12"/>
          <p:cNvSpPr txBox="1">
            <a:spLocks noChangeArrowheads="1"/>
          </p:cNvSpPr>
          <p:nvPr/>
        </p:nvSpPr>
        <p:spPr bwMode="auto">
          <a:xfrm>
            <a:off x="5348288" y="4795838"/>
            <a:ext cx="23193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NAT rewrites</a:t>
            </a:r>
          </a:p>
          <a:p>
            <a:r>
              <a:rPr lang="en-US" sz="1600"/>
              <a:t>Source to 1.2.3.4:8877</a:t>
            </a:r>
          </a:p>
        </p:txBody>
      </p:sp>
      <p:sp>
        <p:nvSpPr>
          <p:cNvPr id="769037" name="Text Box 13"/>
          <p:cNvSpPr txBox="1">
            <a:spLocks noChangeArrowheads="1"/>
          </p:cNvSpPr>
          <p:nvPr/>
        </p:nvSpPr>
        <p:spPr bwMode="auto">
          <a:xfrm>
            <a:off x="4857750" y="2935288"/>
            <a:ext cx="1276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10.0.1.1:6554</a:t>
            </a:r>
          </a:p>
        </p:txBody>
      </p:sp>
    </p:spTree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Binding Acquisition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Client sends STUN Request to Server</a:t>
            </a:r>
          </a:p>
          <a:p>
            <a:pPr lvl="1"/>
            <a:r>
              <a:rPr lang="en-US" sz="1400"/>
              <a:t>STUN Server can be ANYWHERE on Public Internet</a:t>
            </a:r>
          </a:p>
          <a:p>
            <a:r>
              <a:rPr lang="en-US" sz="1600"/>
              <a:t>STUN Server Response</a:t>
            </a:r>
          </a:p>
          <a:p>
            <a:r>
              <a:rPr lang="en-US" sz="1600"/>
              <a:t>Client knows Public IP for that Socket</a:t>
            </a:r>
          </a:p>
          <a:p>
            <a:r>
              <a:rPr lang="en-US" sz="1600"/>
              <a:t>Client Sends INVITE Using that IP to Receive Media</a:t>
            </a:r>
          </a:p>
          <a:p>
            <a:r>
              <a:rPr lang="en-US" sz="1600"/>
              <a:t>Call Flow Proceeds Normally</a:t>
            </a:r>
          </a:p>
          <a:p>
            <a:pPr lvl="1"/>
            <a:r>
              <a:rPr lang="en-US" sz="1400"/>
              <a:t>No Special Proxy Functions</a:t>
            </a:r>
          </a:p>
          <a:p>
            <a:r>
              <a:rPr lang="en-US" sz="1600"/>
              <a:t>Media Flows End-To-End</a:t>
            </a:r>
          </a:p>
        </p:txBody>
      </p:sp>
      <p:sp>
        <p:nvSpPr>
          <p:cNvPr id="770052" name="Line 4"/>
          <p:cNvSpPr>
            <a:spLocks noChangeShapeType="1"/>
          </p:cNvSpPr>
          <p:nvPr/>
        </p:nvSpPr>
        <p:spPr bwMode="auto">
          <a:xfrm>
            <a:off x="5622925" y="763588"/>
            <a:ext cx="0" cy="515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0053" name="Line 5"/>
          <p:cNvSpPr>
            <a:spLocks noChangeShapeType="1"/>
          </p:cNvSpPr>
          <p:nvPr/>
        </p:nvSpPr>
        <p:spPr bwMode="auto">
          <a:xfrm>
            <a:off x="6675438" y="758825"/>
            <a:ext cx="0" cy="515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0054" name="Line 6"/>
          <p:cNvSpPr>
            <a:spLocks noChangeShapeType="1"/>
          </p:cNvSpPr>
          <p:nvPr/>
        </p:nvSpPr>
        <p:spPr bwMode="auto">
          <a:xfrm>
            <a:off x="7466013" y="766763"/>
            <a:ext cx="0" cy="515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700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6027738"/>
            <a:ext cx="422275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005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050" y="6024563"/>
            <a:ext cx="609600" cy="60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005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50" y="6010275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0058" name="Line 10"/>
          <p:cNvSpPr>
            <a:spLocks noChangeShapeType="1"/>
          </p:cNvSpPr>
          <p:nvPr/>
        </p:nvSpPr>
        <p:spPr bwMode="auto">
          <a:xfrm>
            <a:off x="5705475" y="887413"/>
            <a:ext cx="1704975" cy="233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0059" name="Line 11"/>
          <p:cNvSpPr>
            <a:spLocks noChangeShapeType="1"/>
          </p:cNvSpPr>
          <p:nvPr/>
        </p:nvSpPr>
        <p:spPr bwMode="auto">
          <a:xfrm>
            <a:off x="8574088" y="766763"/>
            <a:ext cx="0" cy="515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0060" name="Rectangle 12"/>
          <p:cNvSpPr>
            <a:spLocks noChangeArrowheads="1"/>
          </p:cNvSpPr>
          <p:nvPr/>
        </p:nvSpPr>
        <p:spPr bwMode="auto">
          <a:xfrm>
            <a:off x="7261225" y="6100763"/>
            <a:ext cx="463550" cy="3825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/>
              <a:t>STUN</a:t>
            </a:r>
          </a:p>
        </p:txBody>
      </p:sp>
      <p:sp>
        <p:nvSpPr>
          <p:cNvPr id="770061" name="Line 13"/>
          <p:cNvSpPr>
            <a:spLocks noChangeShapeType="1"/>
          </p:cNvSpPr>
          <p:nvPr/>
        </p:nvSpPr>
        <p:spPr bwMode="auto">
          <a:xfrm flipH="1">
            <a:off x="5732463" y="1554163"/>
            <a:ext cx="1692275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0062" name="Text Box 14"/>
          <p:cNvSpPr txBox="1">
            <a:spLocks noChangeArrowheads="1"/>
          </p:cNvSpPr>
          <p:nvPr/>
        </p:nvSpPr>
        <p:spPr bwMode="auto">
          <a:xfrm>
            <a:off x="5568950" y="636588"/>
            <a:ext cx="1241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STUN Request</a:t>
            </a:r>
          </a:p>
        </p:txBody>
      </p:sp>
      <p:sp>
        <p:nvSpPr>
          <p:cNvPr id="770063" name="Text Box 15"/>
          <p:cNvSpPr txBox="1">
            <a:spLocks noChangeArrowheads="1"/>
          </p:cNvSpPr>
          <p:nvPr/>
        </p:nvSpPr>
        <p:spPr bwMode="auto">
          <a:xfrm>
            <a:off x="5600700" y="1031875"/>
            <a:ext cx="1036638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STUN</a:t>
            </a:r>
          </a:p>
          <a:p>
            <a:r>
              <a:rPr lang="en-US" sz="1200"/>
              <a:t>Response</a:t>
            </a:r>
          </a:p>
          <a:p>
            <a:r>
              <a:rPr lang="en-US" sz="1200"/>
              <a:t>1.2.3.4:8866</a:t>
            </a:r>
          </a:p>
        </p:txBody>
      </p:sp>
      <p:sp>
        <p:nvSpPr>
          <p:cNvPr id="770064" name="Line 16"/>
          <p:cNvSpPr>
            <a:spLocks noChangeShapeType="1"/>
          </p:cNvSpPr>
          <p:nvPr/>
        </p:nvSpPr>
        <p:spPr bwMode="auto">
          <a:xfrm>
            <a:off x="5745163" y="2368550"/>
            <a:ext cx="2784475" cy="1508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0065" name="Text Box 17"/>
          <p:cNvSpPr txBox="1">
            <a:spLocks noChangeArrowheads="1"/>
          </p:cNvSpPr>
          <p:nvPr/>
        </p:nvSpPr>
        <p:spPr bwMode="auto">
          <a:xfrm>
            <a:off x="7554913" y="1995488"/>
            <a:ext cx="103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INVITE</a:t>
            </a:r>
          </a:p>
          <a:p>
            <a:r>
              <a:rPr lang="en-US" sz="1200"/>
              <a:t>1.2.3.4:8866</a:t>
            </a:r>
          </a:p>
        </p:txBody>
      </p:sp>
      <p:sp>
        <p:nvSpPr>
          <p:cNvPr id="770066" name="Line 18"/>
          <p:cNvSpPr>
            <a:spLocks noChangeShapeType="1"/>
          </p:cNvSpPr>
          <p:nvPr/>
        </p:nvSpPr>
        <p:spPr bwMode="auto">
          <a:xfrm>
            <a:off x="8639175" y="2728913"/>
            <a:ext cx="285750" cy="28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0067" name="Line 19"/>
          <p:cNvSpPr>
            <a:spLocks noChangeShapeType="1"/>
          </p:cNvSpPr>
          <p:nvPr/>
        </p:nvSpPr>
        <p:spPr bwMode="auto">
          <a:xfrm flipH="1">
            <a:off x="8612188" y="3194050"/>
            <a:ext cx="285750" cy="396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0068" name="Line 20"/>
          <p:cNvSpPr>
            <a:spLocks noChangeShapeType="1"/>
          </p:cNvSpPr>
          <p:nvPr/>
        </p:nvSpPr>
        <p:spPr bwMode="auto">
          <a:xfrm flipH="1">
            <a:off x="5745163" y="3452813"/>
            <a:ext cx="2716212" cy="3825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0069" name="Text Box 21"/>
          <p:cNvSpPr txBox="1">
            <a:spLocks noChangeArrowheads="1"/>
          </p:cNvSpPr>
          <p:nvPr/>
        </p:nvSpPr>
        <p:spPr bwMode="auto">
          <a:xfrm>
            <a:off x="7526338" y="3244850"/>
            <a:ext cx="708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200 OK</a:t>
            </a:r>
          </a:p>
        </p:txBody>
      </p:sp>
      <p:sp>
        <p:nvSpPr>
          <p:cNvPr id="770070" name="Line 22"/>
          <p:cNvSpPr>
            <a:spLocks noChangeShapeType="1"/>
          </p:cNvSpPr>
          <p:nvPr/>
        </p:nvSpPr>
        <p:spPr bwMode="auto">
          <a:xfrm>
            <a:off x="5745163" y="4162425"/>
            <a:ext cx="3111500" cy="952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0071" name="Text Box 23"/>
          <p:cNvSpPr txBox="1">
            <a:spLocks noChangeArrowheads="1"/>
          </p:cNvSpPr>
          <p:nvPr/>
        </p:nvSpPr>
        <p:spPr bwMode="auto">
          <a:xfrm>
            <a:off x="7470775" y="3913188"/>
            <a:ext cx="5127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ACK</a:t>
            </a:r>
          </a:p>
        </p:txBody>
      </p:sp>
      <p:sp>
        <p:nvSpPr>
          <p:cNvPr id="770072" name="Line 24"/>
          <p:cNvSpPr>
            <a:spLocks noChangeShapeType="1"/>
          </p:cNvSpPr>
          <p:nvPr/>
        </p:nvSpPr>
        <p:spPr bwMode="auto">
          <a:xfrm>
            <a:off x="5673725" y="5049838"/>
            <a:ext cx="339883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0073" name="Text Box 25"/>
          <p:cNvSpPr txBox="1">
            <a:spLocks noChangeArrowheads="1"/>
          </p:cNvSpPr>
          <p:nvPr/>
        </p:nvSpPr>
        <p:spPr bwMode="auto">
          <a:xfrm>
            <a:off x="5707063" y="4691063"/>
            <a:ext cx="4889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RTP</a:t>
            </a:r>
          </a:p>
        </p:txBody>
      </p:sp>
    </p:spTree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 Type Determination</a:t>
            </a:r>
          </a:p>
        </p:txBody>
      </p:sp>
      <p:sp>
        <p:nvSpPr>
          <p:cNvPr id="771075" name="Rectangle 3"/>
          <p:cNvSpPr>
            <a:spLocks noChangeArrowheads="1"/>
          </p:cNvSpPr>
          <p:nvPr/>
        </p:nvSpPr>
        <p:spPr bwMode="auto">
          <a:xfrm>
            <a:off x="881063" y="752475"/>
            <a:ext cx="8026400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 </a:t>
            </a:r>
            <a:endParaRPr lang="en-US" sz="1200">
              <a:latin typeface="Courier New" panose="02070309020205020404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anose="02070309020205020404" pitchFamily="49" charset="0"/>
              </a:rPr>
              <a:t>                                    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+--------+   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|  Test  |   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|   I    |   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+--------+   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|       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|       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V</a:t>
            </a:r>
            <a:r>
              <a:rPr lang="en-US" sz="1200"/>
              <a:t>       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/>
              <a:t>                                                          </a:t>
            </a:r>
            <a:r>
              <a:rPr lang="en-US" sz="1200">
                <a:latin typeface="Courier New" panose="02070309020205020404" pitchFamily="49" charset="0"/>
              </a:rPr>
              <a:t>/\               /\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N /  \ Y           /  \ Y            +--------+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UDP     &lt;-------/Resp\----------&gt;/ IP \------------&gt;|  Test  |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Blocked         \ ?  /           \Same/             |   II   |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\  /             \? /              +--------+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\/               \/                    |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    | N                   |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    |                     V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    V                    /\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+--------+  Sym.      N /  \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|  Test  |  UDP    &lt;---/Resp\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|   II   |  Firewall   \ ?  /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+--------+              \  /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    |                    \/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           V                     |Y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/\                         /\                    |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Symmetric  N  /  \       +--------+   N  /  \                   V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NAT  &lt;--- / IP \&lt;-----|  Test  |&lt;--- /Resp\               Open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\Same/      |   I    |     \ ?  /               Internet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\? /       +--------+      \  /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\/                         \/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|                           |Y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|                           |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|                           V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|                           Full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|                           Cone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V              /\  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+--------+        /  \ Y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|  Test  |------&gt;/Resp\----&gt;Restricted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|   III  |       \ ?  /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+--------+        \  / 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\/  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|N          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|       Port                             </a:t>
            </a:r>
          </a:p>
          <a:p>
            <a:pPr algn="l">
              <a:lnSpc>
                <a:spcPct val="70000"/>
              </a:lnSpc>
            </a:pPr>
            <a:r>
              <a:rPr lang="en-US" sz="1200">
                <a:latin typeface="Courier New" panose="02070309020205020404" pitchFamily="49" charset="0"/>
              </a:rPr>
              <a:t>                                 +------&gt;Restricted                       </a:t>
            </a:r>
          </a:p>
        </p:txBody>
      </p:sp>
    </p:spTree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STUN Pros and Cons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600"/>
              <a:t>Benefits</a:t>
            </a:r>
          </a:p>
          <a:p>
            <a:pPr lvl="1"/>
            <a:r>
              <a:rPr lang="en-US" sz="1400"/>
              <a:t>No Changes Required in NAT</a:t>
            </a:r>
          </a:p>
          <a:p>
            <a:pPr lvl="1"/>
            <a:r>
              <a:rPr lang="en-US" sz="1400"/>
              <a:t>No Changes Required in Proxy</a:t>
            </a:r>
          </a:p>
          <a:p>
            <a:pPr lvl="1"/>
            <a:r>
              <a:rPr lang="en-US" sz="1400"/>
              <a:t>Works Through Most Residential NAT</a:t>
            </a:r>
          </a:p>
          <a:p>
            <a:pPr lvl="1"/>
            <a:r>
              <a:rPr lang="en-US" sz="1400"/>
              <a:t>Works Through NAT Tandem</a:t>
            </a:r>
          </a:p>
          <a:p>
            <a:pPr lvl="2"/>
            <a:r>
              <a:rPr lang="en-US"/>
              <a:t>MIDCOM Can’t Work Here</a:t>
            </a:r>
          </a:p>
          <a:p>
            <a:pPr lvl="1"/>
            <a:r>
              <a:rPr lang="en-US" sz="1400"/>
              <a:t>End-to-End Media Flows</a:t>
            </a:r>
          </a:p>
          <a:p>
            <a:pPr lvl="2"/>
            <a:r>
              <a:rPr lang="en-US"/>
              <a:t>Low Latency</a:t>
            </a:r>
          </a:p>
          <a:p>
            <a:pPr lvl="2"/>
            <a:r>
              <a:rPr lang="en-US"/>
              <a:t>Higher QoS</a:t>
            </a:r>
          </a:p>
          <a:p>
            <a:pPr lvl="1"/>
            <a:r>
              <a:rPr lang="en-US" sz="1400"/>
              <a:t>Robust STUN Servers</a:t>
            </a:r>
          </a:p>
          <a:p>
            <a:pPr lvl="1"/>
            <a:r>
              <a:rPr lang="en-US" sz="1400"/>
              <a:t>Works for Many Applications</a:t>
            </a:r>
          </a:p>
          <a:p>
            <a:pPr lvl="2"/>
            <a:r>
              <a:rPr lang="en-US"/>
              <a:t>VoIP</a:t>
            </a:r>
          </a:p>
          <a:p>
            <a:pPr lvl="2"/>
            <a:r>
              <a:rPr lang="en-US"/>
              <a:t>Games</a:t>
            </a:r>
          </a:p>
          <a:p>
            <a:pPr lvl="2"/>
            <a:r>
              <a:rPr lang="en-US"/>
              <a:t>File Sharing</a:t>
            </a:r>
          </a:p>
          <a:p>
            <a:pPr lvl="1"/>
            <a:r>
              <a:rPr lang="en-US" sz="1400"/>
              <a:t>Peer-To-Peer Mode</a:t>
            </a:r>
          </a:p>
        </p:txBody>
      </p:sp>
      <p:sp>
        <p:nvSpPr>
          <p:cNvPr id="772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600"/>
              <a:t>Drawbacks</a:t>
            </a:r>
          </a:p>
          <a:p>
            <a:pPr lvl="1"/>
            <a:r>
              <a:rPr lang="en-US" sz="1400"/>
              <a:t>Doesn’t Allow VoIP To Work Through Symmetric NAT</a:t>
            </a:r>
          </a:p>
          <a:p>
            <a:pPr lvl="2"/>
            <a:r>
              <a:rPr lang="en-US"/>
              <a:t>Typical in Large Enterprise</a:t>
            </a:r>
          </a:p>
          <a:p>
            <a:pPr lvl="1"/>
            <a:r>
              <a:rPr lang="en-US" sz="1400"/>
              <a:t>RTCP May Not Work</a:t>
            </a:r>
          </a:p>
          <a:p>
            <a:pPr lvl="1"/>
            <a:r>
              <a:rPr lang="en-US" sz="1400"/>
              <a:t>Need to Keep Media Flowing to Keep Bindings Alive</a:t>
            </a:r>
          </a:p>
          <a:p>
            <a:r>
              <a:rPr lang="en-US" sz="1600"/>
              <a:t>Status</a:t>
            </a:r>
          </a:p>
          <a:p>
            <a:pPr lvl="1"/>
            <a:r>
              <a:rPr lang="en-US" sz="1400"/>
              <a:t>Several commercial products</a:t>
            </a:r>
          </a:p>
          <a:p>
            <a:pPr lvl="1"/>
            <a:r>
              <a:rPr lang="en-US" sz="1400"/>
              <a:t>Several Open Source Implementations</a:t>
            </a:r>
          </a:p>
          <a:p>
            <a:pPr lvl="1"/>
            <a:r>
              <a:rPr lang="en-US" sz="1400"/>
              <a:t>Supported in many hard and soft phones</a:t>
            </a:r>
          </a:p>
        </p:txBody>
      </p:sp>
    </p:spTree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3751263" cy="533400"/>
          </a:xfrm>
        </p:spPr>
        <p:txBody>
          <a:bodyPr/>
          <a:lstStyle/>
          <a:p>
            <a:r>
              <a:rPr lang="en-US" altLang="en-US" sz="2400">
                <a:solidFill>
                  <a:schemeClr val="tx1"/>
                </a:solidFill>
              </a:rPr>
              <a:t>Information Resource</a:t>
            </a:r>
            <a:endParaRPr lang="en-US" altLang="en-US"/>
          </a:p>
        </p:txBody>
      </p:sp>
      <p:pic>
        <p:nvPicPr>
          <p:cNvPr id="7352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563" y="2057400"/>
            <a:ext cx="6167437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52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57625"/>
            <a:ext cx="25146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5237" name="Rectangle 5"/>
          <p:cNvSpPr>
            <a:spLocks noChangeArrowheads="1"/>
          </p:cNvSpPr>
          <p:nvPr/>
        </p:nvSpPr>
        <p:spPr bwMode="auto">
          <a:xfrm>
            <a:off x="0" y="685800"/>
            <a:ext cx="304800" cy="1828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52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4191000" cy="1600200"/>
          </a:xfrm>
          <a:noFill/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Jonathan Rosenberg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0"/>
              <a:t>Chief Technology Officer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0"/>
              <a:t>+1 973.952.5000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0"/>
              <a:t>jdrosen@dynamicsoft.com</a:t>
            </a:r>
            <a:endParaRPr lang="en-US" altLang="en-US"/>
          </a:p>
        </p:txBody>
      </p:sp>
      <p:sp>
        <p:nvSpPr>
          <p:cNvPr id="735239" name="Text Box 7"/>
          <p:cNvSpPr txBox="1">
            <a:spLocks noChangeArrowheads="1"/>
          </p:cNvSpPr>
          <p:nvPr/>
        </p:nvSpPr>
        <p:spPr bwMode="auto">
          <a:xfrm>
            <a:off x="5408613" y="129857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ds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ds</Template>
  <TotalTime>2</TotalTime>
  <Words>529</Words>
  <Application>Microsoft Office PowerPoint</Application>
  <PresentationFormat>Letter Paper (8.5x11 in)</PresentationFormat>
  <Paragraphs>140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  <vt:variant>
        <vt:lpstr>Custom Shows</vt:lpstr>
      </vt:variant>
      <vt:variant>
        <vt:i4>1</vt:i4>
      </vt:variant>
    </vt:vector>
  </HeadingPairs>
  <TitlesOfParts>
    <vt:vector size="15" baseType="lpstr">
      <vt:lpstr>Times New Roman</vt:lpstr>
      <vt:lpstr>Arial Narrow</vt:lpstr>
      <vt:lpstr>Arial</vt:lpstr>
      <vt:lpstr>Wingdings</vt:lpstr>
      <vt:lpstr>Times</vt:lpstr>
      <vt:lpstr>Courier New</vt:lpstr>
      <vt:lpstr>ds</vt:lpstr>
      <vt:lpstr>STUN Tutorial</vt:lpstr>
      <vt:lpstr>Simple Traversal of UDP Through NAT (STUN)</vt:lpstr>
      <vt:lpstr>How Does it Work?</vt:lpstr>
      <vt:lpstr>Binding Acquisition</vt:lpstr>
      <vt:lpstr>NAT Type Determination</vt:lpstr>
      <vt:lpstr>STUN Pros and Cons</vt:lpstr>
      <vt:lpstr>Information Resource</vt:lpstr>
      <vt:lpstr>Custom Show 1</vt:lpstr>
    </vt:vector>
  </TitlesOfParts>
  <Company>dynamicsoft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STUN Tutorial</dc:title>
  <dc:creator>Jonathan Rosenberg</dc:creator>
  <cp:lastModifiedBy>Jonathan Rosenberg</cp:lastModifiedBy>
  <cp:revision>1</cp:revision>
  <cp:lastPrinted>2002-03-18T20:22:32Z</cp:lastPrinted>
  <dcterms:created xsi:type="dcterms:W3CDTF">2004-10-14T11:16:40Z</dcterms:created>
  <dcterms:modified xsi:type="dcterms:W3CDTF">2013-12-14T17:58:44Z</dcterms:modified>
</cp:coreProperties>
</file>