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</p:sldIdLst>
  <p:sldSz cx="9144000" cy="6858000" type="letter"/>
  <p:notesSz cx="7035800" cy="91948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000000"/>
    <a:srgbClr val="FFFFFF"/>
    <a:srgbClr val="DDDDDD"/>
    <a:srgbClr val="66FFFF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fld id="{6005D848-C936-4E1A-87C0-ABA98EB49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50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20788" y="690563"/>
            <a:ext cx="4595812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5625"/>
            <a:ext cx="5159375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fld id="{68C5A8AB-6117-4219-9C04-BC5DFE500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39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0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990600"/>
            <a:ext cx="2055813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990600"/>
            <a:ext cx="6018212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05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361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5960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752600"/>
            <a:ext cx="4030662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752600"/>
            <a:ext cx="4030663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386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82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19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5407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20475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4995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6108700" y="6324600"/>
            <a:ext cx="213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5988"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0013"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 Narrow" panose="020B0606020202030204" pitchFamily="34" charset="0"/>
              </a:rPr>
              <a:t>www.dynamicsoft.com</a:t>
            </a:r>
            <a:endParaRPr lang="en-US" altLang="en-US" sz="1300" b="1">
              <a:latin typeface="Arial Narrow" panose="020B0606020202030204" pitchFamily="34" charset="0"/>
            </a:endParaRP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990600"/>
            <a:ext cx="8226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title style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52600"/>
            <a:ext cx="82137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-4064000" y="0"/>
            <a:ext cx="406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9218613" y="0"/>
            <a:ext cx="3429000" cy="71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361950" y="6330950"/>
            <a:ext cx="510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800">
                <a:solidFill>
                  <a:srgbClr val="FF0000"/>
                </a:solidFill>
              </a:rPr>
              <a:t>dynamicsoft Inc.</a:t>
            </a:r>
            <a:br>
              <a:rPr lang="en-US" altLang="en-US" sz="800">
                <a:solidFill>
                  <a:srgbClr val="FF0000"/>
                </a:solidFill>
              </a:rPr>
            </a:br>
            <a:r>
              <a:rPr lang="en-US" altLang="en-US" sz="800">
                <a:solidFill>
                  <a:srgbClr val="FF0000"/>
                </a:solidFill>
              </a:rPr>
              <a:t>PROPRIATARY AND CONFIDENTIAL </a:t>
            </a:r>
            <a:endParaRPr lang="en-US" altLang="en-US" sz="800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455613" y="8382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8" name="Line 10"/>
          <p:cNvSpPr>
            <a:spLocks noChangeShapeType="1"/>
          </p:cNvSpPr>
          <p:nvPr/>
        </p:nvSpPr>
        <p:spPr bwMode="auto">
          <a:xfrm>
            <a:off x="455613" y="63246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369888" y="488950"/>
            <a:ext cx="510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000" b="1">
                <a:solidFill>
                  <a:srgbClr val="FF0000"/>
                </a:solidFill>
                <a:latin typeface="Arial Narrow" panose="020B0606020202030204" pitchFamily="34" charset="0"/>
              </a:rPr>
              <a:t>C O N N E C T I N G   T H E   W O R L D   W I T H   A P P L I C A T I O N S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237580" name="Picture 12" descr="&#10;logowhite.tif                                                  00000867JOBS/2                         630BF512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222250"/>
            <a:ext cx="24765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9pPr>
    </p:titleStyle>
    <p:bodyStyle>
      <a:lvl1pPr marL="344488" indent="-344488" algn="l" defTabSz="915988" rtl="0" eaLnBrk="0" fontAlgn="base" hangingPunct="0">
        <a:spcBef>
          <a:spcPct val="100000"/>
        </a:spcBef>
        <a:spcAft>
          <a:spcPct val="0"/>
        </a:spcAft>
        <a:buClr>
          <a:srgbClr val="FF0000"/>
        </a:buClr>
        <a:buSzPct val="9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7013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l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30188" algn="l" defTabSz="915988" rtl="0" eaLnBrk="0" fontAlgn="base" hangingPunct="0">
        <a:spcBef>
          <a:spcPct val="5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5988" rtl="0" eaLnBrk="0" fontAlgn="base" hangingPunct="0">
        <a:spcBef>
          <a:spcPct val="5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4938713" y="3924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 altLang="en-US" sz="2400">
              <a:latin typeface="Times" panose="02020603050405020304" pitchFamily="18" charset="0"/>
            </a:endParaRPr>
          </a:p>
        </p:txBody>
      </p:sp>
      <p:pic>
        <p:nvPicPr>
          <p:cNvPr id="238598" name="Picture 6" descr="&#10;Opener.tif                                                     00000864JOBS/2                         630BF512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2643188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5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/>
            <a:r>
              <a:rPr lang="en-US" sz="3000"/>
              <a:t>The Real Time Transport Protocol (RTP)</a:t>
            </a:r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/>
              <a:t>Jonathan Rosenberg</a:t>
            </a:r>
          </a:p>
          <a:p>
            <a:r>
              <a:rPr lang="en-US"/>
              <a:t>Chief Scientist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Jitter Buffer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Packets delayed differently</a:t>
            </a:r>
          </a:p>
          <a:p>
            <a:r>
              <a:rPr lang="en-US" sz="1900"/>
              <a:t>Must play them out periodically</a:t>
            </a:r>
          </a:p>
          <a:p>
            <a:r>
              <a:rPr lang="en-US" sz="1900"/>
              <a:t>Packets may arrive after designated playout time -&gt; loss</a:t>
            </a:r>
          </a:p>
          <a:p>
            <a:r>
              <a:rPr lang="en-US" sz="1900"/>
              <a:t>Insert extra delay to compensate</a:t>
            </a:r>
          </a:p>
          <a:p>
            <a:r>
              <a:rPr lang="en-US" sz="1900"/>
              <a:t>May need to adapt this amount</a:t>
            </a:r>
          </a:p>
        </p:txBody>
      </p:sp>
      <p:sp>
        <p:nvSpPr>
          <p:cNvPr id="260101" name="Line 5"/>
          <p:cNvSpPr>
            <a:spLocks noChangeShapeType="1"/>
          </p:cNvSpPr>
          <p:nvPr/>
        </p:nvSpPr>
        <p:spPr bwMode="auto">
          <a:xfrm>
            <a:off x="4953000" y="1752600"/>
            <a:ext cx="0" cy="3505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Line 6"/>
          <p:cNvSpPr>
            <a:spLocks noChangeShapeType="1"/>
          </p:cNvSpPr>
          <p:nvPr/>
        </p:nvSpPr>
        <p:spPr bwMode="auto">
          <a:xfrm>
            <a:off x="4495800" y="4876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7350125" y="5021263"/>
            <a:ext cx="5445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4191000" y="2667000"/>
            <a:ext cx="533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pkts</a:t>
            </a:r>
          </a:p>
        </p:txBody>
      </p:sp>
      <p:sp>
        <p:nvSpPr>
          <p:cNvPr id="260108" name="Freeform 12"/>
          <p:cNvSpPr>
            <a:spLocks/>
          </p:cNvSpPr>
          <p:nvPr/>
        </p:nvSpPr>
        <p:spPr bwMode="auto">
          <a:xfrm>
            <a:off x="5562600" y="4419600"/>
            <a:ext cx="3048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Freeform 13"/>
          <p:cNvSpPr>
            <a:spLocks/>
          </p:cNvSpPr>
          <p:nvPr/>
        </p:nvSpPr>
        <p:spPr bwMode="auto">
          <a:xfrm>
            <a:off x="7162800" y="28194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Freeform 16"/>
          <p:cNvSpPr>
            <a:spLocks/>
          </p:cNvSpPr>
          <p:nvPr/>
        </p:nvSpPr>
        <p:spPr bwMode="auto">
          <a:xfrm>
            <a:off x="6324600" y="3733800"/>
            <a:ext cx="2286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3" name="Freeform 17"/>
          <p:cNvSpPr>
            <a:spLocks/>
          </p:cNvSpPr>
          <p:nvPr/>
        </p:nvSpPr>
        <p:spPr bwMode="auto">
          <a:xfrm>
            <a:off x="5334000" y="4648200"/>
            <a:ext cx="2286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4" name="Freeform 18"/>
          <p:cNvSpPr>
            <a:spLocks/>
          </p:cNvSpPr>
          <p:nvPr/>
        </p:nvSpPr>
        <p:spPr bwMode="auto">
          <a:xfrm>
            <a:off x="5867400" y="4191000"/>
            <a:ext cx="3048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6705600" y="3276600"/>
            <a:ext cx="3048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Freeform 21"/>
          <p:cNvSpPr>
            <a:spLocks/>
          </p:cNvSpPr>
          <p:nvPr/>
        </p:nvSpPr>
        <p:spPr bwMode="auto">
          <a:xfrm>
            <a:off x="7010400" y="30480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8" name="Freeform 22"/>
          <p:cNvSpPr>
            <a:spLocks/>
          </p:cNvSpPr>
          <p:nvPr/>
        </p:nvSpPr>
        <p:spPr bwMode="auto">
          <a:xfrm>
            <a:off x="6553200" y="35052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9" name="Freeform 23"/>
          <p:cNvSpPr>
            <a:spLocks/>
          </p:cNvSpPr>
          <p:nvPr/>
        </p:nvSpPr>
        <p:spPr bwMode="auto">
          <a:xfrm>
            <a:off x="6172200" y="39624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0" name="Freeform 24"/>
          <p:cNvSpPr>
            <a:spLocks/>
          </p:cNvSpPr>
          <p:nvPr/>
        </p:nvSpPr>
        <p:spPr bwMode="auto">
          <a:xfrm>
            <a:off x="7315200" y="25908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1" name="Freeform 25"/>
          <p:cNvSpPr>
            <a:spLocks/>
          </p:cNvSpPr>
          <p:nvPr/>
        </p:nvSpPr>
        <p:spPr bwMode="auto">
          <a:xfrm>
            <a:off x="7467600" y="2362200"/>
            <a:ext cx="152400" cy="228600"/>
          </a:xfrm>
          <a:custGeom>
            <a:avLst/>
            <a:gdLst>
              <a:gd name="T0" fmla="*/ 0 w 144"/>
              <a:gd name="T1" fmla="*/ 144 h 144"/>
              <a:gd name="T2" fmla="*/ 0 w 144"/>
              <a:gd name="T3" fmla="*/ 0 h 144"/>
              <a:gd name="T4" fmla="*/ 144 w 14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44">
                <a:moveTo>
                  <a:pt x="0" y="144"/>
                </a:move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2" name="Line 26"/>
          <p:cNvSpPr>
            <a:spLocks noChangeShapeType="1"/>
          </p:cNvSpPr>
          <p:nvPr/>
        </p:nvSpPr>
        <p:spPr bwMode="auto">
          <a:xfrm flipV="1">
            <a:off x="5334000" y="2209800"/>
            <a:ext cx="2590800" cy="2438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 flipV="1">
            <a:off x="5715000" y="2209800"/>
            <a:ext cx="2590800" cy="2438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Packet Header</a:t>
            </a: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304800" y="2438400"/>
            <a:ext cx="851058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</a:rPr>
              <a:t>     </a:t>
            </a:r>
            <a:r>
              <a:rPr lang="en-US" sz="1600">
                <a:latin typeface="Courier New" panose="02070309020205020404" pitchFamily="49" charset="0"/>
              </a:rPr>
              <a:t>+-+-+-+-+-+-+-+-+-+-+-+-+-+-+-+-+-+-+-+-+-+-+-+-+-+-+-+-+-+-+-+-+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|V=2|P|X|  CC   |M|     PT      |       sequence number         |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+-+-+-+-+-+-+-+-+-+-+-+-+-+-+-+-+-+-+-+-+-+-+-+-+-+-+-+-+-+-+-+-+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|                           timestamp                           |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+-+-+-+-+-+-+-+-+-+-+-+-+-+-+-+-+-+-+-+-+-+-+-+-+-+-+-+-+-+-+-+-+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|           synchronization source (SSRC) identifier            |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+=+=+=+=+=+=+=+=+=+=+=+=+=+=+=+=+=+=+=+=+=+=+=+=+=+=+=+=+=+=+=+=+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|            contributing source (CSRC) identifiers             |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|                             ....                              |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Courier New" panose="02070309020205020404" pitchFamily="49" charset="0"/>
              </a:rPr>
              <a:t>   +-+-+-+-+-+-+-+-+-+-+-+-+-+-+-+-+-+-+-+-+-+-+-+-+-+-+-+-+-+-+-+-+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Header Fields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Version: 2</a:t>
            </a:r>
          </a:p>
          <a:p>
            <a:r>
              <a:rPr lang="en-US" sz="1900"/>
              <a:t>P: indicates padding (for encryption)</a:t>
            </a:r>
          </a:p>
          <a:p>
            <a:r>
              <a:rPr lang="en-US" sz="1900"/>
              <a:t>X: extension bit</a:t>
            </a:r>
          </a:p>
          <a:p>
            <a:r>
              <a:rPr lang="en-US" sz="1900"/>
              <a:t>CSRC count: for mixers (later)</a:t>
            </a:r>
          </a:p>
          <a:p>
            <a:r>
              <a:rPr lang="en-US" sz="1900"/>
              <a:t>M: Marker Bit: indicates framing</a:t>
            </a:r>
          </a:p>
          <a:p>
            <a:pPr lvl="1"/>
            <a:r>
              <a:rPr lang="en-US" sz="1600"/>
              <a:t>audio codecs: first packet in talkspurt</a:t>
            </a:r>
          </a:p>
          <a:p>
            <a:pPr lvl="1"/>
            <a:r>
              <a:rPr lang="en-US" sz="1600"/>
              <a:t>video: last packet in frame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0663" cy="4419600"/>
          </a:xfrm>
        </p:spPr>
        <p:txBody>
          <a:bodyPr/>
          <a:lstStyle/>
          <a:p>
            <a:r>
              <a:rPr lang="en-US" sz="1700"/>
              <a:t>Payload Type: indicates encoding</a:t>
            </a:r>
          </a:p>
          <a:p>
            <a:pPr lvl="1"/>
            <a:r>
              <a:rPr lang="en-US" sz="1400"/>
              <a:t>in RTP packet allows changes per-packet</a:t>
            </a:r>
          </a:p>
          <a:p>
            <a:pPr lvl="1"/>
            <a:r>
              <a:rPr lang="en-US" sz="1400"/>
              <a:t>Useful for:</a:t>
            </a:r>
          </a:p>
          <a:p>
            <a:pPr lvl="2"/>
            <a:r>
              <a:rPr lang="en-US" sz="1500"/>
              <a:t>adaptation</a:t>
            </a:r>
          </a:p>
          <a:p>
            <a:pPr lvl="2"/>
            <a:r>
              <a:rPr lang="en-US" sz="1500"/>
              <a:t>DTMF codec</a:t>
            </a:r>
          </a:p>
          <a:p>
            <a:pPr lvl="2"/>
            <a:r>
              <a:rPr lang="en-US" sz="1500"/>
              <a:t>silence codecs</a:t>
            </a:r>
          </a:p>
          <a:p>
            <a:r>
              <a:rPr lang="en-US" sz="1700"/>
              <a:t>SN: defines ordering of packets</a:t>
            </a:r>
          </a:p>
          <a:p>
            <a:r>
              <a:rPr lang="en-US" sz="1700"/>
              <a:t>Timestamp: when packet was generated</a:t>
            </a:r>
          </a:p>
          <a:p>
            <a:r>
              <a:rPr lang="en-US" sz="1700"/>
              <a:t>SSRC: identifier</a:t>
            </a:r>
          </a:p>
          <a:p>
            <a:r>
              <a:rPr lang="en-US" sz="1700"/>
              <a:t>CSRC: list of mixed users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Timestamp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Tick units are dependent on codec</a:t>
            </a:r>
          </a:p>
          <a:p>
            <a:pPr lvl="1"/>
            <a:r>
              <a:rPr lang="en-US" sz="1600"/>
              <a:t>For speech: 125 microseconds (standard 8 khz sampling rate)</a:t>
            </a:r>
          </a:p>
          <a:p>
            <a:pPr lvl="1"/>
            <a:r>
              <a:rPr lang="en-US" sz="1600"/>
              <a:t>For video: 90 KhZ</a:t>
            </a:r>
          </a:p>
          <a:p>
            <a:pPr lvl="1"/>
            <a:r>
              <a:rPr lang="en-US" sz="1600"/>
              <a:t>For audio: 44.1 KhZ (CD rate)</a:t>
            </a:r>
          </a:p>
          <a:p>
            <a:r>
              <a:rPr lang="en-US" sz="1900"/>
              <a:t>Gaps in TS, but not in SN mean silence</a:t>
            </a:r>
          </a:p>
          <a:p>
            <a:r>
              <a:rPr lang="en-US" sz="1900"/>
              <a:t>Initial value random for security</a:t>
            </a:r>
          </a:p>
          <a:p>
            <a:pPr lvl="1"/>
            <a:endParaRPr lang="en-US" sz="1600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Video</a:t>
            </a:r>
          </a:p>
          <a:p>
            <a:pPr lvl="1"/>
            <a:r>
              <a:rPr lang="en-US" sz="1600"/>
              <a:t>Timestamp represents time at beginning of frame</a:t>
            </a:r>
          </a:p>
          <a:p>
            <a:pPr lvl="1"/>
            <a:r>
              <a:rPr lang="en-US" sz="1600"/>
              <a:t>Many packets may have same timestamp</a:t>
            </a:r>
          </a:p>
          <a:p>
            <a:r>
              <a:rPr lang="en-US" sz="1900"/>
              <a:t>Speech</a:t>
            </a:r>
          </a:p>
          <a:p>
            <a:pPr lvl="1"/>
            <a:r>
              <a:rPr lang="en-US" sz="1600"/>
              <a:t>Time per packet may vary</a:t>
            </a:r>
          </a:p>
          <a:p>
            <a:pPr lvl="1"/>
            <a:r>
              <a:rPr lang="en-US" sz="1600"/>
              <a:t>Depends on packetization: 20-100ms typical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Mixers and Translators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Mixer = Bridge</a:t>
            </a:r>
          </a:p>
          <a:p>
            <a:pPr lvl="1"/>
            <a:r>
              <a:rPr lang="en-US" sz="1600"/>
              <a:t>combines audio from many users into one stream</a:t>
            </a:r>
          </a:p>
          <a:p>
            <a:pPr lvl="1"/>
            <a:r>
              <a:rPr lang="en-US" sz="1600"/>
              <a:t>CSRC list indicates users being mixed</a:t>
            </a:r>
          </a:p>
          <a:p>
            <a:r>
              <a:rPr lang="en-US" sz="1900"/>
              <a:t>Translator</a:t>
            </a:r>
          </a:p>
          <a:p>
            <a:pPr lvl="1"/>
            <a:r>
              <a:rPr lang="en-US" sz="1600"/>
              <a:t>Converts from one format to another</a:t>
            </a:r>
          </a:p>
          <a:p>
            <a:pPr lvl="1"/>
            <a:r>
              <a:rPr lang="en-US" sz="1600"/>
              <a:t>For low speed access links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MIXER</a:t>
            </a: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5334000" y="23622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5334000" y="25908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5334000" y="28194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Line 10"/>
          <p:cNvSpPr>
            <a:spLocks noChangeShapeType="1"/>
          </p:cNvSpPr>
          <p:nvPr/>
        </p:nvSpPr>
        <p:spPr bwMode="auto">
          <a:xfrm>
            <a:off x="70104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Rectangle 11"/>
          <p:cNvSpPr>
            <a:spLocks noChangeArrowheads="1"/>
          </p:cNvSpPr>
          <p:nvPr/>
        </p:nvSpPr>
        <p:spPr bwMode="auto">
          <a:xfrm>
            <a:off x="5715000" y="4114800"/>
            <a:ext cx="14478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TRANSLATOR</a:t>
            </a:r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5029200" y="4419600"/>
            <a:ext cx="685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7162800" y="4419600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RTCP: Real Time Control Protocol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Sent by all participants</a:t>
            </a:r>
          </a:p>
          <a:p>
            <a:pPr lvl="1"/>
            <a:r>
              <a:rPr lang="en-US" sz="1600"/>
              <a:t>both senders and receivers (think multicast)</a:t>
            </a:r>
          </a:p>
          <a:p>
            <a:r>
              <a:rPr lang="en-US" sz="1900"/>
              <a:t>Same address as data, different port (one higher)</a:t>
            </a:r>
          </a:p>
          <a:p>
            <a:r>
              <a:rPr lang="en-US" sz="1900"/>
              <a:t>Several RTCP Packet Types</a:t>
            </a:r>
          </a:p>
          <a:p>
            <a:pPr lvl="1"/>
            <a:r>
              <a:rPr lang="en-US" sz="1600"/>
              <a:t>Sender Report (SR): from senders</a:t>
            </a:r>
          </a:p>
          <a:p>
            <a:pPr lvl="1"/>
            <a:r>
              <a:rPr lang="en-US" sz="1600"/>
              <a:t>Receiver Report (RR): by receivers. Indicates reception quality</a:t>
            </a:r>
          </a:p>
          <a:p>
            <a:pPr lvl="1"/>
            <a:r>
              <a:rPr lang="en-US" sz="1600"/>
              <a:t>Source Descriptor (SDES): describes participant</a:t>
            </a:r>
          </a:p>
          <a:p>
            <a:pPr lvl="1"/>
            <a:r>
              <a:rPr lang="en-US" sz="1600"/>
              <a:t>BYE: sent when leaving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Sender Report</a:t>
            </a:r>
          </a:p>
          <a:p>
            <a:pPr lvl="1"/>
            <a:r>
              <a:rPr lang="en-US" sz="1600"/>
              <a:t>SSRC of sender</a:t>
            </a:r>
          </a:p>
          <a:p>
            <a:pPr lvl="1"/>
            <a:r>
              <a:rPr lang="en-US" sz="1600"/>
              <a:t>number of bytes sent</a:t>
            </a:r>
          </a:p>
          <a:p>
            <a:pPr lvl="1"/>
            <a:r>
              <a:rPr lang="en-US" sz="1600"/>
              <a:t>number of packets sent</a:t>
            </a:r>
          </a:p>
          <a:p>
            <a:pPr lvl="1"/>
            <a:r>
              <a:rPr lang="en-US" sz="1600"/>
              <a:t>wall time + RTP timestamp (for correlation)</a:t>
            </a:r>
          </a:p>
          <a:p>
            <a:pPr lvl="1"/>
            <a:r>
              <a:rPr lang="en-US" sz="1600"/>
              <a:t>receiver report data</a:t>
            </a:r>
          </a:p>
          <a:p>
            <a:r>
              <a:rPr lang="en-US" sz="1900"/>
              <a:t>SDES</a:t>
            </a:r>
          </a:p>
          <a:p>
            <a:pPr lvl="1"/>
            <a:r>
              <a:rPr lang="en-US" sz="1600"/>
              <a:t>CNAME of participant (unique)</a:t>
            </a:r>
          </a:p>
          <a:p>
            <a:pPr lvl="1"/>
            <a:r>
              <a:rPr lang="en-US" sz="1600"/>
              <a:t>SSRC of participant</a:t>
            </a:r>
          </a:p>
          <a:p>
            <a:pPr lvl="1"/>
            <a:r>
              <a:rPr lang="en-US" sz="1600"/>
              <a:t>name, address, email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Time Control Protocol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Receiver Reports</a:t>
            </a:r>
          </a:p>
          <a:p>
            <a:pPr lvl="1"/>
            <a:r>
              <a:rPr lang="en-US" sz="1600"/>
              <a:t>Block for each sender</a:t>
            </a:r>
          </a:p>
          <a:p>
            <a:pPr lvl="1"/>
            <a:r>
              <a:rPr lang="en-US" sz="1600"/>
              <a:t>Per sender data contains</a:t>
            </a:r>
          </a:p>
          <a:p>
            <a:pPr lvl="2"/>
            <a:r>
              <a:rPr lang="en-US"/>
              <a:t>SSRC of sender</a:t>
            </a:r>
          </a:p>
          <a:p>
            <a:pPr lvl="2"/>
            <a:r>
              <a:rPr lang="en-US"/>
              <a:t>fraction lost from sender</a:t>
            </a:r>
          </a:p>
          <a:p>
            <a:pPr lvl="2"/>
            <a:r>
              <a:rPr lang="en-US"/>
              <a:t>jitter seen fromsender</a:t>
            </a:r>
          </a:p>
          <a:p>
            <a:pPr lvl="2"/>
            <a:r>
              <a:rPr lang="en-US"/>
              <a:t>highest SN received</a:t>
            </a:r>
          </a:p>
          <a:p>
            <a:pPr lvl="2"/>
            <a:r>
              <a:rPr lang="en-US"/>
              <a:t>cumulative packets lost</a:t>
            </a:r>
          </a:p>
          <a:p>
            <a:pPr lvl="2"/>
            <a:r>
              <a:rPr lang="en-US"/>
              <a:t>DLSR: delay since last SR</a:t>
            </a:r>
          </a:p>
          <a:p>
            <a:pPr lvl="2"/>
            <a:r>
              <a:rPr lang="en-US"/>
              <a:t>LSR: time of last sender report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BYE packets</a:t>
            </a:r>
          </a:p>
          <a:p>
            <a:pPr lvl="1"/>
            <a:r>
              <a:rPr lang="en-US" sz="1600"/>
              <a:t>reason for leaving</a:t>
            </a:r>
          </a:p>
          <a:p>
            <a:pPr lvl="1"/>
            <a:r>
              <a:rPr lang="en-US" sz="1600"/>
              <a:t>for mixers, SSRC of those users leaving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RTCP Packets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Actual UDP packet contains many RTCP packets</a:t>
            </a:r>
          </a:p>
          <a:p>
            <a:r>
              <a:rPr lang="en-US" sz="1900"/>
              <a:t>Always starts with SR or RR</a:t>
            </a:r>
          </a:p>
          <a:p>
            <a:r>
              <a:rPr lang="en-US" sz="1900"/>
              <a:t>Always contains SDES</a:t>
            </a:r>
          </a:p>
          <a:p>
            <a:r>
              <a:rPr lang="en-US" sz="1900"/>
              <a:t>May contain BYE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6096000" y="1524000"/>
            <a:ext cx="1676400" cy="381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UDP Hdr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6096000" y="1905000"/>
            <a:ext cx="16764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SR Header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6096000" y="2209800"/>
            <a:ext cx="1676400" cy="30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SR Data</a:t>
            </a: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6096000" y="2514600"/>
            <a:ext cx="16764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SSRC1</a:t>
            </a: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6096000" y="2819400"/>
            <a:ext cx="1676400" cy="30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RR Data</a:t>
            </a: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6096000" y="3124200"/>
            <a:ext cx="16764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SSRC2</a:t>
            </a:r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6096000" y="3429000"/>
            <a:ext cx="1676400" cy="30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RR Data</a:t>
            </a:r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6096000" y="3733800"/>
            <a:ext cx="16764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SDES Header</a:t>
            </a:r>
          </a:p>
        </p:txBody>
      </p: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6096000" y="4038600"/>
            <a:ext cx="1676400" cy="533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Name</a:t>
            </a: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6096000" y="4572000"/>
            <a:ext cx="1676400" cy="30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Email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RTCP Announcement Interval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RTP used in large multicast groups (possibly thousands)</a:t>
            </a:r>
          </a:p>
          <a:p>
            <a:r>
              <a:rPr lang="en-US" sz="1900"/>
              <a:t>Everyone sends RTCP, even receivers</a:t>
            </a:r>
          </a:p>
          <a:p>
            <a:r>
              <a:rPr lang="en-US" sz="1900"/>
              <a:t>When to send RTCP?</a:t>
            </a:r>
          </a:p>
          <a:p>
            <a:r>
              <a:rPr lang="en-US" sz="1900"/>
              <a:t>Possibilities:</a:t>
            </a:r>
          </a:p>
          <a:p>
            <a:pPr lvl="1"/>
            <a:r>
              <a:rPr lang="en-US" sz="1600"/>
              <a:t>Every T seconds: RTCP bandwidth linear with group size. Bad!</a:t>
            </a:r>
          </a:p>
          <a:p>
            <a:pPr lvl="1"/>
            <a:r>
              <a:rPr lang="en-US" sz="1600"/>
              <a:t>Never: nahhh</a:t>
            </a:r>
          </a:p>
          <a:p>
            <a:pPr lvl="1"/>
            <a:r>
              <a:rPr lang="en-US" sz="1600" b="1"/>
              <a:t>With N participants, every N*C seconds</a:t>
            </a:r>
            <a:endParaRPr lang="en-US" sz="1600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Current RTCP Algorithm</a:t>
            </a:r>
          </a:p>
          <a:p>
            <a:pPr lvl="1"/>
            <a:r>
              <a:rPr lang="en-US" sz="1600"/>
              <a:t>Estimate group size L</a:t>
            </a:r>
          </a:p>
          <a:p>
            <a:pPr lvl="2"/>
            <a:r>
              <a:rPr lang="en-US"/>
              <a:t>listen for other RTCP packets</a:t>
            </a:r>
          </a:p>
          <a:p>
            <a:pPr lvl="2"/>
            <a:r>
              <a:rPr lang="en-US"/>
              <a:t>Build up table of SSRC/CNAME</a:t>
            </a:r>
          </a:p>
          <a:p>
            <a:pPr lvl="1"/>
            <a:r>
              <a:rPr lang="en-US" sz="1600"/>
              <a:t>Compute interval LC</a:t>
            </a:r>
          </a:p>
          <a:p>
            <a:pPr lvl="2"/>
            <a:r>
              <a:rPr lang="en-US" sz="1600"/>
              <a:t>C depends on desired RTCP bandwidth and average RTCP packet size</a:t>
            </a:r>
          </a:p>
          <a:p>
            <a:pPr lvl="1"/>
            <a:r>
              <a:rPr lang="en-US" sz="1600"/>
              <a:t>Randomize by 1/2 to 3/2</a:t>
            </a:r>
          </a:p>
          <a:p>
            <a:pPr lvl="1"/>
            <a:r>
              <a:rPr lang="en-US" sz="1600"/>
              <a:t>Send packet, do it again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Subtleties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Algorithm slightly different for senders</a:t>
            </a:r>
          </a:p>
          <a:p>
            <a:pPr lvl="1"/>
            <a:r>
              <a:rPr lang="en-US" sz="1600"/>
              <a:t>For senders, L is actually number of other senders</a:t>
            </a:r>
          </a:p>
          <a:p>
            <a:pPr lvl="1"/>
            <a:r>
              <a:rPr lang="en-US" sz="1600"/>
              <a:t>Gives much more bandwidth to data senders</a:t>
            </a:r>
          </a:p>
          <a:p>
            <a:r>
              <a:rPr lang="en-US" sz="1900"/>
              <a:t>Participants must measure avg. RTCP size on the fly to compute C</a:t>
            </a:r>
          </a:p>
          <a:p>
            <a:r>
              <a:rPr lang="en-US" sz="1900"/>
              <a:t>RTCP defines a minimum interval of 5 seconds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First packet has minimum interval of 2.5 seconds</a:t>
            </a:r>
          </a:p>
          <a:p>
            <a:pPr lvl="1"/>
            <a:r>
              <a:rPr lang="en-US" sz="1600"/>
              <a:t>speed up knowing who you’re talking to</a:t>
            </a:r>
          </a:p>
          <a:p>
            <a:r>
              <a:rPr lang="en-US" sz="1900"/>
              <a:t>Reconsideration Algorithm</a:t>
            </a:r>
          </a:p>
          <a:p>
            <a:pPr lvl="1"/>
            <a:r>
              <a:rPr lang="en-US" sz="1600"/>
              <a:t>group sizes can be very dynamic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Overview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RTP Functions</a:t>
            </a:r>
          </a:p>
          <a:p>
            <a:r>
              <a:rPr lang="en-US" sz="1900"/>
              <a:t>The Big Picture</a:t>
            </a:r>
          </a:p>
          <a:p>
            <a:r>
              <a:rPr lang="en-US" sz="1900"/>
              <a:t>RTP Services</a:t>
            </a:r>
          </a:p>
          <a:p>
            <a:r>
              <a:rPr lang="en-US" sz="1900"/>
              <a:t>RTCP Services</a:t>
            </a:r>
          </a:p>
          <a:p>
            <a:r>
              <a:rPr lang="en-US" sz="1900"/>
              <a:t>Scaling RTCP</a:t>
            </a:r>
          </a:p>
          <a:p>
            <a:r>
              <a:rPr lang="en-US" sz="1900"/>
              <a:t>Aggregation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Reconsideration Algorithm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Problem:</a:t>
            </a:r>
          </a:p>
          <a:p>
            <a:pPr lvl="1"/>
            <a:r>
              <a:rPr lang="en-US" sz="1600"/>
              <a:t>Many users join group at same time</a:t>
            </a:r>
          </a:p>
          <a:p>
            <a:pPr lvl="1"/>
            <a:r>
              <a:rPr lang="en-US" sz="1600"/>
              <a:t>Each thinks group size is 1</a:t>
            </a:r>
          </a:p>
          <a:p>
            <a:pPr lvl="1"/>
            <a:r>
              <a:rPr lang="en-US" sz="1600"/>
              <a:t>Each sends packet right away!</a:t>
            </a:r>
          </a:p>
          <a:p>
            <a:r>
              <a:rPr lang="en-US" sz="1900"/>
              <a:t>Solution: Reconsideration</a:t>
            </a:r>
          </a:p>
          <a:p>
            <a:pPr lvl="1"/>
            <a:r>
              <a:rPr lang="en-US" sz="1600"/>
              <a:t>Don’t send packet! Check if group size has increased. If so, reschedule packet</a:t>
            </a:r>
          </a:p>
          <a:p>
            <a:pPr lvl="1"/>
            <a:r>
              <a:rPr lang="en-US" sz="1600"/>
              <a:t>That’s conditional reconsideration</a:t>
            </a:r>
          </a:p>
          <a:p>
            <a:r>
              <a:rPr lang="en-US" sz="1900"/>
              <a:t>Unconditional reconsideration</a:t>
            </a:r>
          </a:p>
          <a:p>
            <a:pPr lvl="1"/>
            <a:r>
              <a:rPr lang="en-US" sz="1600"/>
              <a:t>Always reschedule packet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1600"/>
              <a:t>If group size hasn’t change, random number redrawn</a:t>
            </a:r>
          </a:p>
          <a:p>
            <a:pPr lvl="1"/>
            <a:r>
              <a:rPr lang="en-US" sz="1600"/>
              <a:t>Turns out this works much better… long story.</a:t>
            </a:r>
          </a:p>
          <a:p>
            <a:r>
              <a:rPr lang="en-US" sz="1900"/>
              <a:t>BYE Reconsideration</a:t>
            </a:r>
          </a:p>
          <a:p>
            <a:pPr lvl="1"/>
            <a:r>
              <a:rPr lang="en-US" sz="1600"/>
              <a:t>Stop everyone from sending BYE if they all leave group at same time</a:t>
            </a:r>
          </a:p>
          <a:p>
            <a:r>
              <a:rPr lang="en-US" sz="1900"/>
              <a:t>Reverse Reconsideration</a:t>
            </a:r>
          </a:p>
          <a:p>
            <a:pPr lvl="1"/>
            <a:r>
              <a:rPr lang="en-US" sz="1600"/>
              <a:t>If people leave, allow users to send packets more frequently right away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Payload Formats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Each codec needs a way to be encapsulated in RTP</a:t>
            </a:r>
          </a:p>
          <a:p>
            <a:r>
              <a:rPr lang="en-US" sz="1900"/>
              <a:t>RFC1890 defines mechanisms for many common codecs</a:t>
            </a:r>
          </a:p>
          <a:p>
            <a:pPr lvl="1"/>
            <a:r>
              <a:rPr lang="en-US" sz="1600"/>
              <a:t>G.711, G.729, G.723.1, G.722, etc.</a:t>
            </a:r>
          </a:p>
          <a:p>
            <a:pPr lvl="1"/>
            <a:r>
              <a:rPr lang="en-US" sz="1600"/>
              <a:t>Some simple video</a:t>
            </a:r>
          </a:p>
          <a:p>
            <a:r>
              <a:rPr lang="en-US" sz="1900"/>
              <a:t>More complex codecs have their own payload format documents</a:t>
            </a:r>
          </a:p>
          <a:p>
            <a:pPr lvl="1"/>
            <a:r>
              <a:rPr lang="en-US" sz="1600"/>
              <a:t>MPEG</a:t>
            </a:r>
          </a:p>
          <a:p>
            <a:pPr lvl="1"/>
            <a:r>
              <a:rPr lang="en-US" sz="1600"/>
              <a:t>H.263 and H.261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Payload format defines</a:t>
            </a:r>
          </a:p>
          <a:p>
            <a:pPr lvl="1"/>
            <a:r>
              <a:rPr lang="en-US" sz="1600"/>
              <a:t>How to break frame into packets</a:t>
            </a:r>
          </a:p>
          <a:p>
            <a:pPr lvl="1"/>
            <a:r>
              <a:rPr lang="en-US" sz="1600"/>
              <a:t>extra fields needed below main RTP header</a:t>
            </a:r>
          </a:p>
          <a:p>
            <a:pPr lvl="1"/>
            <a:r>
              <a:rPr lang="en-US" sz="1600"/>
              <a:t>How to recover missing packets (sort of)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Payload Formats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Redundant Encodings</a:t>
            </a:r>
          </a:p>
          <a:p>
            <a:pPr lvl="1"/>
            <a:r>
              <a:rPr lang="en-US" sz="1600"/>
              <a:t>Each packet contains two versions of voice</a:t>
            </a:r>
          </a:p>
          <a:p>
            <a:pPr lvl="2"/>
            <a:r>
              <a:rPr lang="en-US"/>
              <a:t>Current frame</a:t>
            </a:r>
          </a:p>
          <a:p>
            <a:pPr lvl="2"/>
            <a:r>
              <a:rPr lang="en-US"/>
              <a:t>Low bit rate encoding of previous frame</a:t>
            </a:r>
          </a:p>
          <a:p>
            <a:pPr lvl="1"/>
            <a:r>
              <a:rPr lang="en-US" sz="1600"/>
              <a:t>When packet is lost, wait for next one!</a:t>
            </a:r>
          </a:p>
          <a:p>
            <a:pPr lvl="1"/>
            <a:r>
              <a:rPr lang="en-US" sz="1600"/>
              <a:t>Introduces delay</a:t>
            </a:r>
          </a:p>
          <a:p>
            <a:pPr lvl="1"/>
            <a:r>
              <a:rPr lang="en-US" sz="1600"/>
              <a:t>Needs many codecs at source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FEC Payload Format (RFC2733, issuing tomorrow)</a:t>
            </a:r>
          </a:p>
          <a:p>
            <a:pPr lvl="1"/>
            <a:r>
              <a:rPr lang="en-US" sz="1600"/>
              <a:t>Use parity codes (XOR) to protect packets</a:t>
            </a:r>
          </a:p>
          <a:p>
            <a:pPr lvl="1"/>
            <a:r>
              <a:rPr lang="en-US" sz="1600"/>
              <a:t>Take N packets, XOR them, get FEC packet</a:t>
            </a:r>
          </a:p>
          <a:p>
            <a:pPr lvl="1"/>
            <a:r>
              <a:rPr lang="en-US" sz="1600"/>
              <a:t>Send FEC packet</a:t>
            </a:r>
          </a:p>
          <a:p>
            <a:pPr lvl="1"/>
            <a:r>
              <a:rPr lang="en-US" sz="1600"/>
              <a:t>Can recover if any one of N packets is lost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Formats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Aggregation</a:t>
            </a:r>
          </a:p>
          <a:p>
            <a:pPr lvl="1"/>
            <a:r>
              <a:rPr lang="en-US" sz="1600"/>
              <a:t>Mix many users together in a single packet</a:t>
            </a:r>
          </a:p>
          <a:p>
            <a:pPr lvl="1"/>
            <a:r>
              <a:rPr lang="en-US" sz="1600"/>
              <a:t>Useful for gateway to gateway communications</a:t>
            </a:r>
          </a:p>
          <a:p>
            <a:pPr lvl="1"/>
            <a:r>
              <a:rPr lang="en-US" sz="1600"/>
              <a:t>Can also reduce overheads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Compressed RTP</a:t>
            </a:r>
          </a:p>
          <a:p>
            <a:pPr lvl="1"/>
            <a:r>
              <a:rPr lang="en-US" sz="1600"/>
              <a:t>For dialup links</a:t>
            </a:r>
          </a:p>
          <a:p>
            <a:pPr lvl="1"/>
            <a:r>
              <a:rPr lang="en-US" sz="1600"/>
              <a:t>Don’t send header, just send index</a:t>
            </a:r>
          </a:p>
          <a:p>
            <a:pPr lvl="1"/>
            <a:r>
              <a:rPr lang="en-US" sz="1600"/>
              <a:t>Far side uses index to retrieve header, and then increments certain fields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RTP: What is it?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Real Time Transport Protocol</a:t>
            </a:r>
          </a:p>
          <a:p>
            <a:r>
              <a:rPr lang="en-US" sz="1900"/>
              <a:t>RFC 1889</a:t>
            </a:r>
          </a:p>
          <a:p>
            <a:pPr lvl="1"/>
            <a:r>
              <a:rPr lang="en-US" sz="1600"/>
              <a:t>product of avt working group</a:t>
            </a:r>
          </a:p>
          <a:p>
            <a:pPr lvl="1"/>
            <a:r>
              <a:rPr lang="en-US" sz="1600"/>
              <a:t>1996 proposed standard</a:t>
            </a:r>
          </a:p>
          <a:p>
            <a:pPr lvl="1"/>
            <a:r>
              <a:rPr lang="en-US" sz="1600"/>
              <a:t>2000 draft standard (new rfc)</a:t>
            </a:r>
          </a:p>
          <a:p>
            <a:r>
              <a:rPr lang="en-US" sz="1900"/>
              <a:t>What does it do</a:t>
            </a:r>
          </a:p>
          <a:p>
            <a:pPr lvl="1"/>
            <a:r>
              <a:rPr lang="en-US" sz="1600"/>
              <a:t>e2e transport of real time media</a:t>
            </a:r>
          </a:p>
          <a:p>
            <a:pPr lvl="1"/>
            <a:r>
              <a:rPr lang="en-US" sz="1600"/>
              <a:t>optimized for multicast (Mbone)</a:t>
            </a:r>
          </a:p>
          <a:p>
            <a:pPr lvl="1"/>
            <a:r>
              <a:rPr lang="en-US" sz="1600"/>
              <a:t>provides sequencing, timing, framing, loss detection</a:t>
            </a:r>
          </a:p>
          <a:p>
            <a:pPr lvl="1"/>
            <a:r>
              <a:rPr lang="en-US" sz="1600"/>
              <a:t>provides feedback on reception quality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What does it do (cont)</a:t>
            </a:r>
          </a:p>
          <a:p>
            <a:pPr lvl="1"/>
            <a:r>
              <a:rPr lang="en-US" sz="1600"/>
              <a:t>provides information on group members</a:t>
            </a:r>
          </a:p>
          <a:p>
            <a:pPr lvl="1"/>
            <a:r>
              <a:rPr lang="en-US" sz="1600"/>
              <a:t>provides data to correlate audio and video and other media</a:t>
            </a:r>
          </a:p>
          <a:p>
            <a:r>
              <a:rPr lang="en-US" sz="1900"/>
              <a:t>Features</a:t>
            </a:r>
          </a:p>
          <a:p>
            <a:pPr lvl="1"/>
            <a:r>
              <a:rPr lang="en-US" sz="1600"/>
              <a:t>Scales to huge multicast groups (millions)</a:t>
            </a:r>
          </a:p>
          <a:p>
            <a:pPr lvl="1"/>
            <a:r>
              <a:rPr lang="en-US" sz="1600"/>
              <a:t>Works with any codec</a:t>
            </a:r>
          </a:p>
          <a:p>
            <a:pPr lvl="2"/>
            <a:r>
              <a:rPr lang="en-US"/>
              <a:t>need payload format for each codec</a:t>
            </a:r>
          </a:p>
          <a:p>
            <a:pPr lvl="1"/>
            <a:r>
              <a:rPr lang="en-US" sz="1600"/>
              <a:t>Flexible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RTP: What isn’t it?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Doesn’t guarantee quality of service</a:t>
            </a:r>
          </a:p>
          <a:p>
            <a:pPr lvl="1"/>
            <a:r>
              <a:rPr lang="en-US" sz="1600"/>
              <a:t>doesn’t reserve network resources</a:t>
            </a:r>
          </a:p>
          <a:p>
            <a:pPr lvl="1"/>
            <a:r>
              <a:rPr lang="en-US" sz="1600"/>
              <a:t>doesn’t guarantee no loss or bounded delay</a:t>
            </a:r>
          </a:p>
          <a:p>
            <a:pPr lvl="1"/>
            <a:r>
              <a:rPr lang="en-US" sz="1600"/>
              <a:t>can work with QoS protocols (RSVP)</a:t>
            </a:r>
          </a:p>
          <a:p>
            <a:r>
              <a:rPr lang="en-US" sz="1900"/>
              <a:t>Doesn’t provide signaling</a:t>
            </a:r>
          </a:p>
          <a:p>
            <a:pPr lvl="1"/>
            <a:r>
              <a:rPr lang="en-US" sz="1600"/>
              <a:t>other protocols must be used to set up RTP (like SIP or H.323)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Not a specific protocol type</a:t>
            </a:r>
          </a:p>
          <a:p>
            <a:pPr lvl="1"/>
            <a:r>
              <a:rPr lang="en-US" sz="1600"/>
              <a:t>Does not run directly ontop of IP</a:t>
            </a:r>
          </a:p>
          <a:p>
            <a:pPr lvl="1"/>
            <a:r>
              <a:rPr lang="en-US" sz="1600"/>
              <a:t>Runs ontop of UDP</a:t>
            </a:r>
          </a:p>
          <a:p>
            <a:pPr lvl="1"/>
            <a:r>
              <a:rPr lang="en-US" sz="1600"/>
              <a:t>No fixed port number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Stack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2438400" y="4724400"/>
            <a:ext cx="3352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IP</a:t>
            </a:r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2438400" y="4114800"/>
            <a:ext cx="3352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UDP</a:t>
            </a: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2438400" y="3505200"/>
            <a:ext cx="1676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RTP</a:t>
            </a: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4114800" y="3505200"/>
            <a:ext cx="1676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RTCP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Picture: RTP, SDP and SIP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762000" y="3962400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End</a:t>
            </a:r>
          </a:p>
          <a:p>
            <a:pPr algn="ctr"/>
            <a:r>
              <a:rPr lang="en-US"/>
              <a:t>User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6705600" y="3886200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End</a:t>
            </a:r>
          </a:p>
          <a:p>
            <a:pPr algn="ctr"/>
            <a:r>
              <a:rPr lang="en-US"/>
              <a:t>User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2514600" y="2438400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Proxy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4572000" y="2438400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Proxy</a:t>
            </a:r>
          </a:p>
        </p:txBody>
      </p:sp>
      <p:sp>
        <p:nvSpPr>
          <p:cNvPr id="254988" name="Oval 12"/>
          <p:cNvSpPr>
            <a:spLocks noChangeArrowheads="1"/>
          </p:cNvSpPr>
          <p:nvPr/>
        </p:nvSpPr>
        <p:spPr bwMode="auto">
          <a:xfrm>
            <a:off x="1981200" y="3657600"/>
            <a:ext cx="4495800" cy="1981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IP Network</a:t>
            </a:r>
          </a:p>
        </p:txBody>
      </p:sp>
      <p:sp>
        <p:nvSpPr>
          <p:cNvPr id="254990" name="Freeform 14"/>
          <p:cNvSpPr>
            <a:spLocks/>
          </p:cNvSpPr>
          <p:nvPr/>
        </p:nvSpPr>
        <p:spPr bwMode="auto">
          <a:xfrm>
            <a:off x="1524000" y="3276600"/>
            <a:ext cx="1524000" cy="1244600"/>
          </a:xfrm>
          <a:custGeom>
            <a:avLst/>
            <a:gdLst>
              <a:gd name="T0" fmla="*/ 0 w 960"/>
              <a:gd name="T1" fmla="*/ 672 h 784"/>
              <a:gd name="T2" fmla="*/ 672 w 960"/>
              <a:gd name="T3" fmla="*/ 672 h 784"/>
              <a:gd name="T4" fmla="*/ 960 w 960"/>
              <a:gd name="T5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784">
                <a:moveTo>
                  <a:pt x="0" y="672"/>
                </a:moveTo>
                <a:cubicBezTo>
                  <a:pt x="256" y="728"/>
                  <a:pt x="512" y="784"/>
                  <a:pt x="672" y="672"/>
                </a:cubicBezTo>
                <a:cubicBezTo>
                  <a:pt x="832" y="560"/>
                  <a:pt x="912" y="112"/>
                  <a:pt x="960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>
            <a:off x="3429000" y="2819400"/>
            <a:ext cx="1143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Freeform 16"/>
          <p:cNvSpPr>
            <a:spLocks/>
          </p:cNvSpPr>
          <p:nvPr/>
        </p:nvSpPr>
        <p:spPr bwMode="auto">
          <a:xfrm>
            <a:off x="5105400" y="3276600"/>
            <a:ext cx="1600200" cy="1346200"/>
          </a:xfrm>
          <a:custGeom>
            <a:avLst/>
            <a:gdLst>
              <a:gd name="T0" fmla="*/ 0 w 1008"/>
              <a:gd name="T1" fmla="*/ 0 h 848"/>
              <a:gd name="T2" fmla="*/ 480 w 1008"/>
              <a:gd name="T3" fmla="*/ 720 h 848"/>
              <a:gd name="T4" fmla="*/ 1008 w 1008"/>
              <a:gd name="T5" fmla="*/ 768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848">
                <a:moveTo>
                  <a:pt x="0" y="0"/>
                </a:moveTo>
                <a:cubicBezTo>
                  <a:pt x="156" y="296"/>
                  <a:pt x="312" y="592"/>
                  <a:pt x="480" y="720"/>
                </a:cubicBezTo>
                <a:cubicBezTo>
                  <a:pt x="648" y="848"/>
                  <a:pt x="828" y="808"/>
                  <a:pt x="1008" y="768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 flipH="1">
            <a:off x="5410200" y="2971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5867400" y="2514600"/>
            <a:ext cx="1177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SIP w/ SDP</a:t>
            </a:r>
          </a:p>
        </p:txBody>
      </p:sp>
      <p:sp>
        <p:nvSpPr>
          <p:cNvPr id="254995" name="Text Box 19"/>
          <p:cNvSpPr txBox="1">
            <a:spLocks noChangeArrowheads="1"/>
          </p:cNvSpPr>
          <p:nvPr/>
        </p:nvSpPr>
        <p:spPr bwMode="auto">
          <a:xfrm>
            <a:off x="6096000" y="1371600"/>
            <a:ext cx="2636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C=IN IP4 123.1.2.3</a:t>
            </a:r>
          </a:p>
          <a:p>
            <a:pPr>
              <a:spcBef>
                <a:spcPct val="0"/>
              </a:spcBef>
            </a:pPr>
            <a:r>
              <a:rPr lang="en-US"/>
              <a:t>m=audio RTP/AVP 1122  0 1</a:t>
            </a:r>
          </a:p>
          <a:p>
            <a:pPr>
              <a:spcBef>
                <a:spcPct val="0"/>
              </a:spcBef>
            </a:pPr>
            <a:r>
              <a:rPr lang="en-US"/>
              <a:t>m=video RTP/AVP 1130 98</a:t>
            </a:r>
          </a:p>
          <a:p>
            <a:pPr>
              <a:spcBef>
                <a:spcPct val="0"/>
              </a:spcBef>
            </a:pPr>
            <a:r>
              <a:rPr lang="en-US"/>
              <a:t>a=rtpmap:98 h263</a:t>
            </a:r>
          </a:p>
        </p:txBody>
      </p:sp>
      <p:sp>
        <p:nvSpPr>
          <p:cNvPr id="254996" name="Line 20"/>
          <p:cNvSpPr>
            <a:spLocks noChangeShapeType="1"/>
          </p:cNvSpPr>
          <p:nvPr/>
        </p:nvSpPr>
        <p:spPr bwMode="auto">
          <a:xfrm>
            <a:off x="1600200" y="4876800"/>
            <a:ext cx="502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7" name="Line 21"/>
          <p:cNvSpPr>
            <a:spLocks noChangeShapeType="1"/>
          </p:cNvSpPr>
          <p:nvPr/>
        </p:nvSpPr>
        <p:spPr bwMode="auto">
          <a:xfrm>
            <a:off x="1600200" y="5029200"/>
            <a:ext cx="502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8" name="Text Box 22"/>
          <p:cNvSpPr txBox="1">
            <a:spLocks noChangeArrowheads="1"/>
          </p:cNvSpPr>
          <p:nvPr/>
        </p:nvSpPr>
        <p:spPr bwMode="auto">
          <a:xfrm>
            <a:off x="6424613" y="5478463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RTP</a:t>
            </a:r>
          </a:p>
        </p:txBody>
      </p:sp>
      <p:sp>
        <p:nvSpPr>
          <p:cNvPr id="254999" name="Line 23"/>
          <p:cNvSpPr>
            <a:spLocks noChangeShapeType="1"/>
          </p:cNvSpPr>
          <p:nvPr/>
        </p:nvSpPr>
        <p:spPr bwMode="auto">
          <a:xfrm flipH="1" flipV="1">
            <a:off x="5867400" y="5181600"/>
            <a:ext cx="3048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Components: Data + Control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Data aka RTP</a:t>
            </a:r>
          </a:p>
          <a:p>
            <a:pPr lvl="1"/>
            <a:r>
              <a:rPr lang="en-US" sz="1600"/>
              <a:t>very confusing</a:t>
            </a:r>
          </a:p>
          <a:p>
            <a:r>
              <a:rPr lang="en-US" sz="1900"/>
              <a:t>Always on an even UDP port</a:t>
            </a:r>
          </a:p>
          <a:p>
            <a:r>
              <a:rPr lang="en-US" sz="1900"/>
              <a:t>Provides</a:t>
            </a:r>
          </a:p>
          <a:p>
            <a:pPr lvl="1"/>
            <a:r>
              <a:rPr lang="en-US" sz="1600"/>
              <a:t>sequencing</a:t>
            </a:r>
          </a:p>
          <a:p>
            <a:pPr lvl="1"/>
            <a:r>
              <a:rPr lang="en-US" sz="1600"/>
              <a:t>timing</a:t>
            </a:r>
          </a:p>
          <a:p>
            <a:pPr lvl="1"/>
            <a:r>
              <a:rPr lang="en-US" sz="1600"/>
              <a:t>framing</a:t>
            </a:r>
          </a:p>
          <a:p>
            <a:pPr lvl="1"/>
            <a:r>
              <a:rPr lang="en-US" sz="1600"/>
              <a:t>content labeling</a:t>
            </a:r>
          </a:p>
          <a:p>
            <a:pPr lvl="1"/>
            <a:r>
              <a:rPr lang="en-US" sz="1600"/>
              <a:t>User idenfitication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Control = Real Time Control Protocol (RTCP)</a:t>
            </a:r>
          </a:p>
          <a:p>
            <a:r>
              <a:rPr lang="en-US" sz="1900"/>
              <a:t>Same address as data, but one higher port</a:t>
            </a:r>
          </a:p>
          <a:p>
            <a:r>
              <a:rPr lang="en-US" sz="1900"/>
              <a:t>Provides</a:t>
            </a:r>
          </a:p>
          <a:p>
            <a:pPr lvl="1"/>
            <a:r>
              <a:rPr lang="en-US" sz="1600"/>
              <a:t>reception quality</a:t>
            </a:r>
          </a:p>
          <a:p>
            <a:pPr lvl="1"/>
            <a:r>
              <a:rPr lang="en-US" sz="1600"/>
              <a:t>sender statistics</a:t>
            </a:r>
          </a:p>
          <a:p>
            <a:pPr lvl="1"/>
            <a:r>
              <a:rPr lang="en-US" sz="1600"/>
              <a:t>participant information (multicast - Mbone)</a:t>
            </a:r>
          </a:p>
          <a:p>
            <a:pPr lvl="1"/>
            <a:r>
              <a:rPr lang="en-US" sz="1600"/>
              <a:t>synchronization information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Time Data Transport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Originator breaks stream into packets (segmentation)</a:t>
            </a:r>
          </a:p>
          <a:p>
            <a:pPr lvl="1"/>
            <a:r>
              <a:rPr lang="en-US" sz="1600"/>
              <a:t>application layer framing (ALF)!!!</a:t>
            </a:r>
          </a:p>
          <a:p>
            <a:r>
              <a:rPr lang="en-US" sz="1900"/>
              <a:t>Packets sent; network may lose, delay, reorder packets</a:t>
            </a:r>
          </a:p>
          <a:p>
            <a:r>
              <a:rPr lang="en-US" sz="1900"/>
              <a:t>Must, at receiver:</a:t>
            </a:r>
          </a:p>
          <a:p>
            <a:pPr lvl="1"/>
            <a:r>
              <a:rPr lang="en-US" sz="1600"/>
              <a:t>reorder</a:t>
            </a:r>
          </a:p>
          <a:p>
            <a:pPr lvl="1"/>
            <a:r>
              <a:rPr lang="en-US" sz="1600"/>
              <a:t>recover</a:t>
            </a:r>
          </a:p>
          <a:p>
            <a:pPr lvl="1"/>
            <a:r>
              <a:rPr lang="en-US" sz="1600"/>
              <a:t>resegment</a:t>
            </a:r>
          </a:p>
          <a:p>
            <a:pPr lvl="1"/>
            <a:r>
              <a:rPr lang="en-US" sz="1600"/>
              <a:t>rescynchronize</a:t>
            </a:r>
          </a:p>
          <a:p>
            <a:pPr lvl="1"/>
            <a:r>
              <a:rPr lang="en-US" sz="1600"/>
              <a:t>clock synchronization!</a:t>
            </a:r>
          </a:p>
        </p:txBody>
      </p:sp>
      <p:sp>
        <p:nvSpPr>
          <p:cNvPr id="257031" name="AutoShape 7"/>
          <p:cNvSpPr>
            <a:spLocks noChangeArrowheads="1"/>
          </p:cNvSpPr>
          <p:nvPr/>
        </p:nvSpPr>
        <p:spPr bwMode="auto">
          <a:xfrm>
            <a:off x="6248400" y="11430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5486400" y="1905000"/>
            <a:ext cx="1981200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RTP Source</a:t>
            </a: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6324600" y="2667000"/>
            <a:ext cx="228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6324600" y="3352800"/>
            <a:ext cx="228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6324600" y="4038600"/>
            <a:ext cx="228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5410200" y="4724400"/>
            <a:ext cx="1981200" cy="457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RTP Sink</a:t>
            </a:r>
          </a:p>
        </p:txBody>
      </p:sp>
      <p:sp>
        <p:nvSpPr>
          <p:cNvPr id="257039" name="AutoShape 15"/>
          <p:cNvSpPr>
            <a:spLocks noChangeArrowheads="1"/>
          </p:cNvSpPr>
          <p:nvPr/>
        </p:nvSpPr>
        <p:spPr bwMode="auto">
          <a:xfrm>
            <a:off x="6248400" y="53340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 flipH="1">
            <a:off x="6705600" y="3276600"/>
            <a:ext cx="609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1" name="Text Box 17"/>
          <p:cNvSpPr txBox="1">
            <a:spLocks noChangeArrowheads="1"/>
          </p:cNvSpPr>
          <p:nvPr/>
        </p:nvSpPr>
        <p:spPr bwMode="auto">
          <a:xfrm>
            <a:off x="7116763" y="3097213"/>
            <a:ext cx="86201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RTP</a:t>
            </a:r>
          </a:p>
          <a:p>
            <a:pPr algn="ctr"/>
            <a:r>
              <a:rPr lang="en-US"/>
              <a:t>Packets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System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Source</a:t>
            </a:r>
          </a:p>
          <a:p>
            <a:pPr lvl="1"/>
            <a:r>
              <a:rPr lang="en-US" sz="1600"/>
              <a:t>Digitize Audio from mike</a:t>
            </a:r>
          </a:p>
          <a:p>
            <a:pPr lvl="1"/>
            <a:r>
              <a:rPr lang="en-US" sz="1600"/>
              <a:t>Silence Suppression</a:t>
            </a:r>
          </a:p>
          <a:p>
            <a:pPr lvl="1"/>
            <a:r>
              <a:rPr lang="en-US" sz="1600"/>
              <a:t>Echo cancellation</a:t>
            </a:r>
          </a:p>
          <a:p>
            <a:pPr lvl="1"/>
            <a:r>
              <a:rPr lang="en-US" sz="1600"/>
              <a:t>Compress Audio</a:t>
            </a:r>
          </a:p>
          <a:p>
            <a:pPr lvl="2"/>
            <a:r>
              <a:rPr lang="en-US"/>
              <a:t>G.711: 64 kbps</a:t>
            </a:r>
          </a:p>
          <a:p>
            <a:pPr lvl="2"/>
            <a:r>
              <a:rPr lang="en-US"/>
              <a:t>G.729: 8 kbps</a:t>
            </a:r>
          </a:p>
          <a:p>
            <a:pPr lvl="2"/>
            <a:r>
              <a:rPr lang="en-US"/>
              <a:t>G.723.1: 5.3/6.3 kbps</a:t>
            </a:r>
          </a:p>
          <a:p>
            <a:pPr lvl="1"/>
            <a:r>
              <a:rPr lang="en-US" sz="1600" b="1"/>
              <a:t>Packetize Audio in RTP</a:t>
            </a:r>
            <a:endParaRPr lang="en-US" sz="1600"/>
          </a:p>
          <a:p>
            <a:pPr lvl="1"/>
            <a:r>
              <a:rPr lang="en-US" sz="1600"/>
              <a:t>Send</a:t>
            </a:r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Sink</a:t>
            </a:r>
          </a:p>
          <a:p>
            <a:pPr lvl="1"/>
            <a:r>
              <a:rPr lang="en-US" sz="1600"/>
              <a:t>Receive packets</a:t>
            </a:r>
          </a:p>
          <a:p>
            <a:pPr lvl="1"/>
            <a:r>
              <a:rPr lang="en-US" sz="1600" b="1"/>
              <a:t>Un-packetize</a:t>
            </a:r>
            <a:endParaRPr lang="en-US" sz="1600"/>
          </a:p>
          <a:p>
            <a:pPr lvl="1"/>
            <a:r>
              <a:rPr lang="en-US" sz="1600"/>
              <a:t>decompress</a:t>
            </a:r>
          </a:p>
          <a:p>
            <a:pPr lvl="1"/>
            <a:r>
              <a:rPr lang="en-US" sz="1600"/>
              <a:t>comfort noise generation</a:t>
            </a:r>
          </a:p>
          <a:p>
            <a:pPr lvl="1"/>
            <a:r>
              <a:rPr lang="en-US" sz="1600"/>
              <a:t>reorder</a:t>
            </a:r>
          </a:p>
          <a:p>
            <a:pPr lvl="1"/>
            <a:r>
              <a:rPr lang="en-US" sz="1600"/>
              <a:t>recover loss</a:t>
            </a:r>
          </a:p>
          <a:p>
            <a:pPr lvl="1"/>
            <a:r>
              <a:rPr lang="en-US" sz="1600"/>
              <a:t>jitter buffer</a:t>
            </a:r>
          </a:p>
          <a:p>
            <a:pPr lvl="1"/>
            <a:r>
              <a:rPr lang="en-US" sz="1600"/>
              <a:t>A/D conversion to speakers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ynamicso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ynamicsof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ynamicso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namicsof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Office\Templates\Presentations\dynamicsoft.pot</Template>
  <TotalTime>120</TotalTime>
  <Words>1314</Words>
  <Application>Microsoft Office PowerPoint</Application>
  <PresentationFormat>Letter Paper (8.5x11 in)</PresentationFormat>
  <Paragraphs>293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Arial Narrow</vt:lpstr>
      <vt:lpstr>Arial</vt:lpstr>
      <vt:lpstr>Wingdings</vt:lpstr>
      <vt:lpstr>Times</vt:lpstr>
      <vt:lpstr>Courier New</vt:lpstr>
      <vt:lpstr>dynamicsoft</vt:lpstr>
      <vt:lpstr>The Real Time Transport Protocol (RTP)</vt:lpstr>
      <vt:lpstr>Talk Overview</vt:lpstr>
      <vt:lpstr>RTP: What is it?</vt:lpstr>
      <vt:lpstr>RTP: What isn’t it?</vt:lpstr>
      <vt:lpstr>RTP Stack</vt:lpstr>
      <vt:lpstr>Big Picture: RTP, SDP and SIP</vt:lpstr>
      <vt:lpstr>RTP Components: Data + Control</vt:lpstr>
      <vt:lpstr>Real Time Data Transport</vt:lpstr>
      <vt:lpstr>Transport System</vt:lpstr>
      <vt:lpstr>Jitter Buffer</vt:lpstr>
      <vt:lpstr>RTP Packet Header</vt:lpstr>
      <vt:lpstr>RTP Header Fields</vt:lpstr>
      <vt:lpstr>RTP Timestamp</vt:lpstr>
      <vt:lpstr>Mixers and Translators</vt:lpstr>
      <vt:lpstr>RTCP: Real Time Control Protocol</vt:lpstr>
      <vt:lpstr>Real Time Control Protocol</vt:lpstr>
      <vt:lpstr>Compound RTCP Packets</vt:lpstr>
      <vt:lpstr>RTCP Announcement Interval</vt:lpstr>
      <vt:lpstr>Algorithm Subtleties</vt:lpstr>
      <vt:lpstr>Reconsideration Algorithm</vt:lpstr>
      <vt:lpstr>Payload Formats</vt:lpstr>
      <vt:lpstr>Special Payload Formats</vt:lpstr>
      <vt:lpstr>Special Formats</vt:lpstr>
    </vt:vector>
  </TitlesOfParts>
  <Company>dynamicsoft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 Time Transport Protocol (RTP)</dc:title>
  <dc:creator>Jonathan Rosenberg</dc:creator>
  <cp:lastModifiedBy>Jonathan Rosenberg</cp:lastModifiedBy>
  <cp:revision>19</cp:revision>
  <cp:lastPrinted>1999-09-16T18:39:41Z</cp:lastPrinted>
  <dcterms:created xsi:type="dcterms:W3CDTF">1999-12-10T15:05:45Z</dcterms:created>
  <dcterms:modified xsi:type="dcterms:W3CDTF">2013-12-14T18:06:22Z</dcterms:modified>
</cp:coreProperties>
</file>