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20" r:id="rId2"/>
    <p:sldId id="321" r:id="rId3"/>
    <p:sldId id="322" r:id="rId4"/>
    <p:sldId id="343" r:id="rId5"/>
    <p:sldId id="344" r:id="rId6"/>
    <p:sldId id="323" r:id="rId7"/>
    <p:sldId id="324" r:id="rId8"/>
    <p:sldId id="325" r:id="rId9"/>
    <p:sldId id="327" r:id="rId10"/>
    <p:sldId id="326" r:id="rId11"/>
    <p:sldId id="328" r:id="rId12"/>
    <p:sldId id="329" r:id="rId13"/>
    <p:sldId id="330" r:id="rId14"/>
    <p:sldId id="332" r:id="rId15"/>
    <p:sldId id="331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5" r:id="rId27"/>
    <p:sldId id="346" r:id="rId28"/>
    <p:sldId id="347" r:id="rId29"/>
    <p:sldId id="348" r:id="rId30"/>
    <p:sldId id="349" r:id="rId31"/>
    <p:sldId id="350" r:id="rId32"/>
    <p:sldId id="351" r:id="rId33"/>
  </p:sldIdLst>
  <p:sldSz cx="9144000" cy="6858000" type="letter"/>
  <p:notesSz cx="7035800" cy="91948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000000"/>
    <a:srgbClr val="FFFFFF"/>
    <a:srgbClr val="DDDDDD"/>
    <a:srgbClr val="66FFFF"/>
    <a:srgbClr val="B2B2B2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fld id="{9A12844F-82E2-4ADD-8086-9F5A724D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71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20788" y="690563"/>
            <a:ext cx="4595812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5625"/>
            <a:ext cx="5159375" cy="413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7" tIns="46228" rIns="92457" bIns="46228" numCol="1" anchor="b" anchorCtr="0" compatLnSpc="1">
            <a:prstTxWarp prst="textNoShape">
              <a:avLst/>
            </a:prstTxWarp>
          </a:bodyPr>
          <a:lstStyle>
            <a:lvl1pPr algn="r" defTabSz="925513">
              <a:spcBef>
                <a:spcPct val="0"/>
              </a:spcBef>
              <a:defRPr sz="1300">
                <a:latin typeface="Times New Roman" panose="02020603050405020304" pitchFamily="18" charset="0"/>
              </a:defRPr>
            </a:lvl1pPr>
          </a:lstStyle>
          <a:p>
            <a:fld id="{9BF0ABF3-1600-43CE-8B6D-EBA7C2DCB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760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789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1465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990600"/>
            <a:ext cx="2055813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990600"/>
            <a:ext cx="6018212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301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6632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417189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752600"/>
            <a:ext cx="4030662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752600"/>
            <a:ext cx="4030663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782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94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301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01635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5350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0749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6108700" y="6324600"/>
            <a:ext cx="213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5988"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70013"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59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Arial Narrow" panose="020B0606020202030204" pitchFamily="34" charset="0"/>
              </a:rPr>
              <a:t>www.dynamicsoft.com</a:t>
            </a:r>
            <a:endParaRPr lang="en-US" altLang="en-US" sz="1300" b="1">
              <a:latin typeface="Arial Narrow" panose="020B0606020202030204" pitchFamily="34" charset="0"/>
            </a:endParaRP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990600"/>
            <a:ext cx="8226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title style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52600"/>
            <a:ext cx="82137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-4064000" y="0"/>
            <a:ext cx="406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9218613" y="0"/>
            <a:ext cx="3429000" cy="711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361950" y="6330950"/>
            <a:ext cx="510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800">
                <a:solidFill>
                  <a:srgbClr val="FF0000"/>
                </a:solidFill>
              </a:rPr>
              <a:t>dynamicsoft Inc.</a:t>
            </a:r>
            <a:br>
              <a:rPr lang="en-US" altLang="en-US" sz="800">
                <a:solidFill>
                  <a:srgbClr val="FF0000"/>
                </a:solidFill>
              </a:rPr>
            </a:br>
            <a:r>
              <a:rPr lang="en-US" altLang="en-US" sz="800">
                <a:solidFill>
                  <a:srgbClr val="FF0000"/>
                </a:solidFill>
              </a:rPr>
              <a:t>PROPRIATARY AND CONFIDENTIAL </a:t>
            </a:r>
            <a:endParaRPr lang="en-US" altLang="en-US" sz="800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>
            <a:off x="455613" y="838200"/>
            <a:ext cx="8226425" cy="0"/>
          </a:xfrm>
          <a:prstGeom prst="line">
            <a:avLst/>
          </a:prstGeom>
          <a:noFill/>
          <a:ln w="285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8" name="Line 10"/>
          <p:cNvSpPr>
            <a:spLocks noChangeShapeType="1"/>
          </p:cNvSpPr>
          <p:nvPr/>
        </p:nvSpPr>
        <p:spPr bwMode="auto">
          <a:xfrm>
            <a:off x="455613" y="6324600"/>
            <a:ext cx="8226425" cy="0"/>
          </a:xfrm>
          <a:prstGeom prst="line">
            <a:avLst/>
          </a:prstGeom>
          <a:noFill/>
          <a:ln w="28575">
            <a:solidFill>
              <a:srgbClr val="99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369888" y="488950"/>
            <a:ext cx="510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000" b="1">
                <a:solidFill>
                  <a:srgbClr val="FF0000"/>
                </a:solidFill>
                <a:latin typeface="Arial Narrow" panose="020B0606020202030204" pitchFamily="34" charset="0"/>
              </a:rPr>
              <a:t>C O N N E C T I N G   T H E   W O R L D   W I T H   A P P L I C A T I O N S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237580" name="Picture 12" descr="&#10;logowhite.tif                                                  00000867JOBS/2                         630BF512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222250"/>
            <a:ext cx="2476500" cy="48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5pPr>
      <a:lvl6pPr marL="4572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6pPr>
      <a:lvl7pPr marL="9144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7pPr>
      <a:lvl8pPr marL="13716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8pPr>
      <a:lvl9pPr marL="1828800" algn="l" defTabSz="9159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 Narrow" panose="020B0606020202030204" pitchFamily="34" charset="0"/>
        </a:defRPr>
      </a:lvl9pPr>
    </p:titleStyle>
    <p:bodyStyle>
      <a:lvl1pPr marL="344488" indent="-344488" algn="l" defTabSz="915988" rtl="0" eaLnBrk="0" fontAlgn="base" hangingPunct="0">
        <a:spcBef>
          <a:spcPct val="100000"/>
        </a:spcBef>
        <a:spcAft>
          <a:spcPct val="0"/>
        </a:spcAft>
        <a:buClr>
          <a:srgbClr val="FF0000"/>
        </a:buClr>
        <a:buSzPct val="9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5988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7013" algn="l" defTabSz="915988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l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30188" algn="l" defTabSz="915988" rtl="0" eaLnBrk="0" fontAlgn="base" hangingPunct="0">
        <a:spcBef>
          <a:spcPct val="5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5988" rtl="0" eaLnBrk="0" fontAlgn="base" hangingPunct="0">
        <a:spcBef>
          <a:spcPct val="5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4938713" y="3924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 altLang="en-US" sz="2400">
              <a:latin typeface="Times" panose="02020603050405020304" pitchFamily="18" charset="0"/>
            </a:endParaRPr>
          </a:p>
        </p:txBody>
      </p:sp>
      <p:pic>
        <p:nvPicPr>
          <p:cNvPr id="238598" name="Picture 6" descr="&#10;Opener.tif                                                     00000864JOBS/2                         630BF512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2109788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5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algn="l"/>
            <a:r>
              <a:rPr lang="en-US" sz="3000"/>
              <a:t>Quality of Service for Internet Telephony</a:t>
            </a:r>
          </a:p>
        </p:txBody>
      </p:sp>
      <p:sp>
        <p:nvSpPr>
          <p:cNvPr id="2386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/>
              <a:t>Jonathan Rosenberg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Details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sz="1900"/>
              <a:t>PATH messages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Sender Template</a:t>
            </a:r>
          </a:p>
          <a:p>
            <a:pPr lvl="2">
              <a:lnSpc>
                <a:spcPct val="75000"/>
              </a:lnSpc>
            </a:pPr>
            <a:r>
              <a:rPr lang="en-US"/>
              <a:t>identifies sender</a:t>
            </a:r>
          </a:p>
          <a:p>
            <a:pPr lvl="2">
              <a:lnSpc>
                <a:spcPct val="75000"/>
              </a:lnSpc>
            </a:pPr>
            <a:r>
              <a:rPr lang="en-US"/>
              <a:t>Source IP and port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Tspec: Transmission Specification</a:t>
            </a:r>
          </a:p>
          <a:p>
            <a:pPr lvl="2">
              <a:lnSpc>
                <a:spcPct val="75000"/>
              </a:lnSpc>
            </a:pPr>
            <a:r>
              <a:rPr lang="en-US"/>
              <a:t>Description of source data</a:t>
            </a:r>
          </a:p>
          <a:p>
            <a:pPr lvl="2">
              <a:lnSpc>
                <a:spcPct val="75000"/>
              </a:lnSpc>
            </a:pPr>
            <a:r>
              <a:rPr lang="en-US"/>
              <a:t>Usually leaky bucket</a:t>
            </a:r>
          </a:p>
          <a:p>
            <a:pPr>
              <a:lnSpc>
                <a:spcPct val="75000"/>
              </a:lnSpc>
            </a:pPr>
            <a:r>
              <a:rPr lang="en-US" sz="1900"/>
              <a:t>RESV Messages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Filterspec</a:t>
            </a:r>
          </a:p>
          <a:p>
            <a:pPr lvl="2">
              <a:lnSpc>
                <a:spcPct val="75000"/>
              </a:lnSpc>
            </a:pPr>
            <a:r>
              <a:rPr lang="en-US"/>
              <a:t>Identifies sender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Tspec</a:t>
            </a:r>
          </a:p>
          <a:p>
            <a:pPr lvl="1">
              <a:lnSpc>
                <a:spcPct val="75000"/>
              </a:lnSpc>
            </a:pPr>
            <a:r>
              <a:rPr lang="en-US" sz="1600"/>
              <a:t>Rspec</a:t>
            </a:r>
          </a:p>
          <a:p>
            <a:pPr lvl="2">
              <a:lnSpc>
                <a:spcPct val="75000"/>
              </a:lnSpc>
            </a:pPr>
            <a:r>
              <a:rPr lang="en-US"/>
              <a:t>Desired QoS for reservation</a:t>
            </a:r>
          </a:p>
          <a:p>
            <a:pPr lvl="1"/>
            <a:endParaRPr lang="en-US" sz="1600"/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6019800" y="1828800"/>
            <a:ext cx="692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PATH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5078413" y="2468563"/>
            <a:ext cx="9794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Sender</a:t>
            </a:r>
            <a:br>
              <a:rPr lang="en-US"/>
            </a:br>
            <a:r>
              <a:rPr lang="en-US"/>
              <a:t>Template</a:t>
            </a:r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6705600" y="2514600"/>
            <a:ext cx="735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TSpec</a:t>
            </a:r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5821363" y="4106863"/>
            <a:ext cx="703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RESV</a:t>
            </a:r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4953000" y="4724400"/>
            <a:ext cx="10112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Filterspec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6248400" y="4724400"/>
            <a:ext cx="990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Flowspec</a:t>
            </a:r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5867400" y="5562600"/>
            <a:ext cx="7572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RSpec</a:t>
            </a:r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7010400" y="5562600"/>
            <a:ext cx="7350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TSpec</a:t>
            </a:r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 flipH="1">
            <a:off x="5943600" y="22098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>
            <a:off x="6477000" y="22098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 flipH="1">
            <a:off x="5562600" y="4419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>
            <a:off x="6248400" y="4419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 flipH="1">
            <a:off x="6248400" y="5029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>
            <a:off x="6934200" y="51054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Leaky Bucket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A way to characterize a data source</a:t>
            </a:r>
          </a:p>
          <a:p>
            <a:r>
              <a:rPr lang="en-US" sz="1900"/>
              <a:t>Three parameters</a:t>
            </a:r>
          </a:p>
          <a:p>
            <a:pPr lvl="1"/>
            <a:r>
              <a:rPr lang="en-US" sz="1600"/>
              <a:t>Average rate r</a:t>
            </a:r>
          </a:p>
          <a:p>
            <a:pPr lvl="1"/>
            <a:r>
              <a:rPr lang="en-US" sz="1600"/>
              <a:t>Peak rate p</a:t>
            </a:r>
          </a:p>
          <a:p>
            <a:pPr lvl="1"/>
            <a:r>
              <a:rPr lang="en-US" sz="1600"/>
              <a:t>Bucket depth b</a:t>
            </a:r>
          </a:p>
          <a:p>
            <a:r>
              <a:rPr lang="en-US" sz="1900"/>
              <a:t>A flow is conformant if</a:t>
            </a:r>
          </a:p>
          <a:p>
            <a:pPr lvl="1"/>
            <a:r>
              <a:rPr lang="en-US" sz="1600"/>
              <a:t>Rate never exceeds p</a:t>
            </a:r>
          </a:p>
          <a:p>
            <a:pPr lvl="1"/>
            <a:r>
              <a:rPr lang="en-US" sz="1600"/>
              <a:t>Average rate r</a:t>
            </a:r>
          </a:p>
          <a:p>
            <a:pPr lvl="1"/>
            <a:r>
              <a:rPr lang="en-US" sz="1600"/>
              <a:t>Never more than b consecutive packets at rate p</a:t>
            </a: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6400800" y="2362200"/>
            <a:ext cx="533400" cy="1143000"/>
          </a:xfrm>
          <a:prstGeom prst="can">
            <a:avLst>
              <a:gd name="adj" fmla="val 53571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8" name="AutoShape 6"/>
          <p:cNvSpPr>
            <a:spLocks noChangeArrowheads="1"/>
          </p:cNvSpPr>
          <p:nvPr/>
        </p:nvSpPr>
        <p:spPr bwMode="auto">
          <a:xfrm>
            <a:off x="6400800" y="2971800"/>
            <a:ext cx="533400" cy="533400"/>
          </a:xfrm>
          <a:prstGeom prst="can">
            <a:avLst>
              <a:gd name="adj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9" name="Line 7"/>
          <p:cNvSpPr>
            <a:spLocks noChangeShapeType="1"/>
          </p:cNvSpPr>
          <p:nvPr/>
        </p:nvSpPr>
        <p:spPr bwMode="auto">
          <a:xfrm>
            <a:off x="6629400" y="1676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0" name="Text Box 8"/>
          <p:cNvSpPr txBox="1">
            <a:spLocks noChangeArrowheads="1"/>
          </p:cNvSpPr>
          <p:nvPr/>
        </p:nvSpPr>
        <p:spPr bwMode="auto">
          <a:xfrm>
            <a:off x="6781800" y="1676400"/>
            <a:ext cx="12969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Tokens enter</a:t>
            </a:r>
            <a:br>
              <a:rPr lang="en-US"/>
            </a:br>
            <a:r>
              <a:rPr lang="en-US"/>
              <a:t>at rate r</a:t>
            </a:r>
          </a:p>
        </p:txBody>
      </p:sp>
      <p:sp>
        <p:nvSpPr>
          <p:cNvPr id="259081" name="AutoShape 9"/>
          <p:cNvSpPr>
            <a:spLocks/>
          </p:cNvSpPr>
          <p:nvPr/>
        </p:nvSpPr>
        <p:spPr bwMode="auto">
          <a:xfrm>
            <a:off x="7086600" y="2362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7275513" y="2735263"/>
            <a:ext cx="8524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Depth b</a:t>
            </a:r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5181600" y="3657600"/>
            <a:ext cx="3810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>
            <a:off x="44196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6" name="Rectangle 14"/>
          <p:cNvSpPr>
            <a:spLocks noChangeArrowheads="1"/>
          </p:cNvSpPr>
          <p:nvPr/>
        </p:nvSpPr>
        <p:spPr bwMode="auto">
          <a:xfrm>
            <a:off x="6400800" y="3657600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9089" name="Text Box 17"/>
          <p:cNvSpPr txBox="1">
            <a:spLocks noChangeArrowheads="1"/>
          </p:cNvSpPr>
          <p:nvPr/>
        </p:nvSpPr>
        <p:spPr bwMode="auto">
          <a:xfrm>
            <a:off x="6324600" y="3657600"/>
            <a:ext cx="66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Avg.</a:t>
            </a:r>
            <a:br>
              <a:rPr lang="en-US"/>
            </a:br>
            <a:r>
              <a:rPr lang="en-US"/>
              <a:t>rate</a:t>
            </a:r>
          </a:p>
        </p:txBody>
      </p:sp>
      <p:sp>
        <p:nvSpPr>
          <p:cNvPr id="259090" name="Line 18"/>
          <p:cNvSpPr>
            <a:spLocks noChangeShapeType="1"/>
          </p:cNvSpPr>
          <p:nvPr/>
        </p:nvSpPr>
        <p:spPr bwMode="auto">
          <a:xfrm>
            <a:off x="55626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1" name="Line 19"/>
          <p:cNvSpPr>
            <a:spLocks noChangeShapeType="1"/>
          </p:cNvSpPr>
          <p:nvPr/>
        </p:nvSpPr>
        <p:spPr bwMode="auto">
          <a:xfrm>
            <a:off x="693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2" name="Line 20"/>
          <p:cNvSpPr>
            <a:spLocks noChangeShapeType="1"/>
          </p:cNvSpPr>
          <p:nvPr/>
        </p:nvSpPr>
        <p:spPr bwMode="auto">
          <a:xfrm>
            <a:off x="6629400" y="3505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3" name="Text Box 21"/>
          <p:cNvSpPr txBox="1">
            <a:spLocks noChangeArrowheads="1"/>
          </p:cNvSpPr>
          <p:nvPr/>
        </p:nvSpPr>
        <p:spPr bwMode="auto">
          <a:xfrm>
            <a:off x="4800600" y="4191000"/>
            <a:ext cx="1201738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Checks</a:t>
            </a:r>
            <a:br>
              <a:rPr lang="en-US"/>
            </a:br>
            <a:r>
              <a:rPr lang="en-US"/>
              <a:t>rate not</a:t>
            </a:r>
            <a:br>
              <a:rPr lang="en-US"/>
            </a:br>
            <a:r>
              <a:rPr lang="en-US"/>
              <a:t>more than p</a:t>
            </a:r>
          </a:p>
        </p:txBody>
      </p:sp>
      <p:sp>
        <p:nvSpPr>
          <p:cNvPr id="259094" name="Rectangle 22"/>
          <p:cNvSpPr>
            <a:spLocks noChangeArrowheads="1"/>
          </p:cNvSpPr>
          <p:nvPr/>
        </p:nvSpPr>
        <p:spPr bwMode="auto">
          <a:xfrm>
            <a:off x="44196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9095" name="Rectangle 23"/>
          <p:cNvSpPr>
            <a:spLocks noChangeArrowheads="1"/>
          </p:cNvSpPr>
          <p:nvPr/>
        </p:nvSpPr>
        <p:spPr bwMode="auto">
          <a:xfrm>
            <a:off x="45720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9096" name="Rectangle 24"/>
          <p:cNvSpPr>
            <a:spLocks noChangeArrowheads="1"/>
          </p:cNvSpPr>
          <p:nvPr/>
        </p:nvSpPr>
        <p:spPr bwMode="auto">
          <a:xfrm>
            <a:off x="48768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9097" name="Rectangle 25"/>
          <p:cNvSpPr>
            <a:spLocks noChangeArrowheads="1"/>
          </p:cNvSpPr>
          <p:nvPr/>
        </p:nvSpPr>
        <p:spPr bwMode="auto">
          <a:xfrm>
            <a:off x="57150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59436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61722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9100" name="Rectangle 28"/>
          <p:cNvSpPr>
            <a:spLocks noChangeArrowheads="1"/>
          </p:cNvSpPr>
          <p:nvPr/>
        </p:nvSpPr>
        <p:spPr bwMode="auto">
          <a:xfrm>
            <a:off x="7086600" y="3657600"/>
            <a:ext cx="76200" cy="152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Reservation Styles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For multicast, what sender is reservation for?</a:t>
            </a:r>
          </a:p>
          <a:p>
            <a:pPr lvl="1"/>
            <a:r>
              <a:rPr lang="en-US" sz="1600"/>
              <a:t>Can be many senders</a:t>
            </a:r>
          </a:p>
          <a:p>
            <a:pPr lvl="1"/>
            <a:r>
              <a:rPr lang="en-US" sz="1600"/>
              <a:t>Reservation can be for a specific set (explicit) or any (wildcard)</a:t>
            </a:r>
          </a:p>
          <a:p>
            <a:r>
              <a:rPr lang="en-US" sz="1900"/>
              <a:t>If reservation is for many senders, how is bandwidth allocated?</a:t>
            </a:r>
          </a:p>
          <a:p>
            <a:pPr lvl="1"/>
            <a:r>
              <a:rPr lang="en-US" sz="1600"/>
              <a:t>Shared: all senders share the bandwidth. As long as sum from all users is less than reservation, its OK (audio conference)</a:t>
            </a:r>
          </a:p>
          <a:p>
            <a:pPr lvl="1"/>
            <a:r>
              <a:rPr lang="en-US" sz="1600"/>
              <a:t>Distinct: there is a reservation for each sender (video conference)</a:t>
            </a:r>
          </a:p>
        </p:txBody>
      </p:sp>
      <p:grpSp>
        <p:nvGrpSpPr>
          <p:cNvPr id="260111" name="Group 15"/>
          <p:cNvGrpSpPr>
            <a:grpSpLocks/>
          </p:cNvGrpSpPr>
          <p:nvPr/>
        </p:nvGrpSpPr>
        <p:grpSpPr bwMode="auto">
          <a:xfrm>
            <a:off x="4800600" y="2819400"/>
            <a:ext cx="4116388" cy="2286000"/>
            <a:chOff x="3014" y="1152"/>
            <a:chExt cx="2593" cy="1440"/>
          </a:xfrm>
        </p:grpSpPr>
        <p:sp>
          <p:nvSpPr>
            <p:cNvPr id="260101" name="Text Box 5"/>
            <p:cNvSpPr txBox="1">
              <a:spLocks noChangeArrowheads="1"/>
            </p:cNvSpPr>
            <p:nvPr/>
          </p:nvSpPr>
          <p:spPr bwMode="auto">
            <a:xfrm>
              <a:off x="3014" y="1579"/>
              <a:ext cx="50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Shared</a:t>
              </a:r>
            </a:p>
          </p:txBody>
        </p:sp>
        <p:sp>
          <p:nvSpPr>
            <p:cNvPr id="260102" name="Text Box 6"/>
            <p:cNvSpPr txBox="1">
              <a:spLocks noChangeArrowheads="1"/>
            </p:cNvSpPr>
            <p:nvPr/>
          </p:nvSpPr>
          <p:spPr bwMode="auto">
            <a:xfrm>
              <a:off x="3024" y="2208"/>
              <a:ext cx="5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Distinct</a:t>
              </a:r>
            </a:p>
          </p:txBody>
        </p:sp>
        <p:sp>
          <p:nvSpPr>
            <p:cNvPr id="260103" name="Text Box 7"/>
            <p:cNvSpPr txBox="1">
              <a:spLocks noChangeArrowheads="1"/>
            </p:cNvSpPr>
            <p:nvPr/>
          </p:nvSpPr>
          <p:spPr bwMode="auto">
            <a:xfrm>
              <a:off x="3647" y="1243"/>
              <a:ext cx="58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Wildcard</a:t>
              </a:r>
            </a:p>
          </p:txBody>
        </p:sp>
        <p:sp>
          <p:nvSpPr>
            <p:cNvPr id="260104" name="Text Box 8"/>
            <p:cNvSpPr txBox="1">
              <a:spLocks noChangeArrowheads="1"/>
            </p:cNvSpPr>
            <p:nvPr/>
          </p:nvSpPr>
          <p:spPr bwMode="auto">
            <a:xfrm>
              <a:off x="4752" y="1248"/>
              <a:ext cx="497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Explicit</a:t>
              </a:r>
            </a:p>
          </p:txBody>
        </p:sp>
        <p:sp>
          <p:nvSpPr>
            <p:cNvPr id="260105" name="Line 9"/>
            <p:cNvSpPr>
              <a:spLocks noChangeShapeType="1"/>
            </p:cNvSpPr>
            <p:nvPr/>
          </p:nvSpPr>
          <p:spPr bwMode="auto">
            <a:xfrm>
              <a:off x="3600" y="1152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6" name="Line 10"/>
            <p:cNvSpPr>
              <a:spLocks noChangeShapeType="1"/>
            </p:cNvSpPr>
            <p:nvPr/>
          </p:nvSpPr>
          <p:spPr bwMode="auto">
            <a:xfrm>
              <a:off x="3024" y="1488"/>
              <a:ext cx="2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7" name="Text Box 11"/>
            <p:cNvSpPr txBox="1">
              <a:spLocks noChangeArrowheads="1"/>
            </p:cNvSpPr>
            <p:nvPr/>
          </p:nvSpPr>
          <p:spPr bwMode="auto">
            <a:xfrm>
              <a:off x="3648" y="1584"/>
              <a:ext cx="682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Wildcard </a:t>
              </a:r>
              <a:br>
                <a:rPr lang="en-US"/>
              </a:br>
              <a:r>
                <a:rPr lang="en-US"/>
                <a:t>Filter (WF)</a:t>
              </a:r>
            </a:p>
          </p:txBody>
        </p:sp>
        <p:sp>
          <p:nvSpPr>
            <p:cNvPr id="260108" name="Text Box 12"/>
            <p:cNvSpPr txBox="1">
              <a:spLocks noChangeArrowheads="1"/>
            </p:cNvSpPr>
            <p:nvPr/>
          </p:nvSpPr>
          <p:spPr bwMode="auto">
            <a:xfrm>
              <a:off x="4416" y="1632"/>
              <a:ext cx="1191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Shared Explicit (SE)</a:t>
              </a:r>
            </a:p>
          </p:txBody>
        </p:sp>
        <p:sp>
          <p:nvSpPr>
            <p:cNvPr id="260109" name="Text Box 13"/>
            <p:cNvSpPr txBox="1">
              <a:spLocks noChangeArrowheads="1"/>
            </p:cNvSpPr>
            <p:nvPr/>
          </p:nvSpPr>
          <p:spPr bwMode="auto">
            <a:xfrm>
              <a:off x="4560" y="2208"/>
              <a:ext cx="969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Fixed Filter (FF)</a:t>
              </a:r>
            </a:p>
          </p:txBody>
        </p:sp>
        <p:sp>
          <p:nvSpPr>
            <p:cNvPr id="260110" name="Text Box 14"/>
            <p:cNvSpPr txBox="1">
              <a:spLocks noChangeArrowheads="1"/>
            </p:cNvSpPr>
            <p:nvPr/>
          </p:nvSpPr>
          <p:spPr bwMode="auto">
            <a:xfrm>
              <a:off x="3840" y="2208"/>
              <a:ext cx="31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N/A</a:t>
              </a:r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Reservation Merging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Reservations Merged at multicast split points</a:t>
            </a:r>
          </a:p>
          <a:p>
            <a:r>
              <a:rPr lang="en-US" sz="1900"/>
              <a:t>Merging only for reservations of the same style</a:t>
            </a:r>
          </a:p>
          <a:p>
            <a:r>
              <a:rPr lang="en-US" sz="1900"/>
              <a:t>Merged reservation is Least Upper Bound (LUB)</a:t>
            </a:r>
          </a:p>
          <a:p>
            <a:pPr lvl="1"/>
            <a:r>
              <a:rPr lang="en-US" sz="1600"/>
              <a:t>LUB computation defined by service</a:t>
            </a:r>
          </a:p>
          <a:p>
            <a:pPr lvl="1"/>
            <a:r>
              <a:rPr lang="en-US" sz="1600"/>
              <a:t>LUB is minimal reservation greater than those being merged</a:t>
            </a:r>
          </a:p>
          <a:p>
            <a:pPr lvl="1"/>
            <a:r>
              <a:rPr lang="en-US" sz="1600"/>
              <a:t>LUB usually not either of merged reservations - no absolute order in multi-dimensional case</a:t>
            </a:r>
          </a:p>
        </p:txBody>
      </p:sp>
      <p:pic>
        <p:nvPicPr>
          <p:cNvPr id="261125" name="Picture 5" descr="C:\apps\netdraw\ISOMETRC\ROUTER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12192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1126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533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1127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600200"/>
            <a:ext cx="533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1128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95800"/>
            <a:ext cx="533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1129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533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6096000" y="5105400"/>
            <a:ext cx="428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R1</a:t>
            </a:r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7391400" y="5105400"/>
            <a:ext cx="428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R2</a:t>
            </a:r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5888038" y="1287463"/>
            <a:ext cx="4175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S1</a:t>
            </a:r>
          </a:p>
        </p:txBody>
      </p:sp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7772400" y="1295400"/>
            <a:ext cx="4175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S2</a:t>
            </a:r>
          </a:p>
        </p:txBody>
      </p:sp>
      <p:sp>
        <p:nvSpPr>
          <p:cNvPr id="261134" name="Line 14"/>
          <p:cNvSpPr>
            <a:spLocks noChangeShapeType="1"/>
          </p:cNvSpPr>
          <p:nvPr/>
        </p:nvSpPr>
        <p:spPr bwMode="auto">
          <a:xfrm flipV="1">
            <a:off x="6400800" y="3657600"/>
            <a:ext cx="304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5" name="Line 15"/>
          <p:cNvSpPr>
            <a:spLocks noChangeShapeType="1"/>
          </p:cNvSpPr>
          <p:nvPr/>
        </p:nvSpPr>
        <p:spPr bwMode="auto">
          <a:xfrm flipH="1" flipV="1">
            <a:off x="7391400" y="3733800"/>
            <a:ext cx="152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6" name="Line 16"/>
          <p:cNvSpPr>
            <a:spLocks noChangeShapeType="1"/>
          </p:cNvSpPr>
          <p:nvPr/>
        </p:nvSpPr>
        <p:spPr bwMode="auto">
          <a:xfrm flipH="1" flipV="1">
            <a:off x="6400800" y="2133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7" name="Line 17"/>
          <p:cNvSpPr>
            <a:spLocks noChangeShapeType="1"/>
          </p:cNvSpPr>
          <p:nvPr/>
        </p:nvSpPr>
        <p:spPr bwMode="auto">
          <a:xfrm flipV="1">
            <a:off x="7467600" y="21336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138" name="Text Box 18"/>
          <p:cNvSpPr txBox="1">
            <a:spLocks noChangeArrowheads="1"/>
          </p:cNvSpPr>
          <p:nvPr/>
        </p:nvSpPr>
        <p:spPr bwMode="auto">
          <a:xfrm>
            <a:off x="5334000" y="3733800"/>
            <a:ext cx="1136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S1: 10 kb/s</a:t>
            </a:r>
            <a:br>
              <a:rPr lang="en-US"/>
            </a:br>
            <a:r>
              <a:rPr lang="en-US"/>
              <a:t>S2: 5 kb/s</a:t>
            </a:r>
          </a:p>
        </p:txBody>
      </p:sp>
      <p:sp>
        <p:nvSpPr>
          <p:cNvPr id="261139" name="Text Box 19"/>
          <p:cNvSpPr txBox="1">
            <a:spLocks noChangeArrowheads="1"/>
          </p:cNvSpPr>
          <p:nvPr/>
        </p:nvSpPr>
        <p:spPr bwMode="auto">
          <a:xfrm>
            <a:off x="7543800" y="3733800"/>
            <a:ext cx="1136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S1: 8 kb/s</a:t>
            </a:r>
            <a:br>
              <a:rPr lang="en-US"/>
            </a:br>
            <a:r>
              <a:rPr lang="en-US"/>
              <a:t>S2: 10 kb/s</a:t>
            </a:r>
          </a:p>
        </p:txBody>
      </p:sp>
      <p:sp>
        <p:nvSpPr>
          <p:cNvPr id="261140" name="Text Box 20"/>
          <p:cNvSpPr txBox="1">
            <a:spLocks noChangeArrowheads="1"/>
          </p:cNvSpPr>
          <p:nvPr/>
        </p:nvSpPr>
        <p:spPr bwMode="auto">
          <a:xfrm>
            <a:off x="5257800" y="2590800"/>
            <a:ext cx="1136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S1: 10 kb/s</a:t>
            </a:r>
          </a:p>
        </p:txBody>
      </p:sp>
      <p:sp>
        <p:nvSpPr>
          <p:cNvPr id="261141" name="Text Box 21"/>
          <p:cNvSpPr txBox="1">
            <a:spLocks noChangeArrowheads="1"/>
          </p:cNvSpPr>
          <p:nvPr/>
        </p:nvSpPr>
        <p:spPr bwMode="auto">
          <a:xfrm>
            <a:off x="7696200" y="2514600"/>
            <a:ext cx="11366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S2: 10 kb/s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Reservations not made at same time</a:t>
            </a:r>
          </a:p>
          <a:p>
            <a:r>
              <a:rPr lang="en-US" sz="1900"/>
              <a:t>New reservations goes up tree until it hits an existing reservation</a:t>
            </a:r>
          </a:p>
          <a:p>
            <a:r>
              <a:rPr lang="en-US" sz="1900"/>
              <a:t>Reservation stops if its less than current reservation</a:t>
            </a:r>
          </a:p>
          <a:p>
            <a:r>
              <a:rPr lang="en-US" sz="1900"/>
              <a:t>Else, reservation continues upwards</a:t>
            </a:r>
          </a:p>
        </p:txBody>
      </p:sp>
      <p:grpSp>
        <p:nvGrpSpPr>
          <p:cNvPr id="263173" name="Group 5"/>
          <p:cNvGrpSpPr>
            <a:grpSpLocks/>
          </p:cNvGrpSpPr>
          <p:nvPr/>
        </p:nvGrpSpPr>
        <p:grpSpPr bwMode="auto">
          <a:xfrm>
            <a:off x="4648200" y="1600200"/>
            <a:ext cx="4267200" cy="3910013"/>
            <a:chOff x="2928" y="1008"/>
            <a:chExt cx="2688" cy="2463"/>
          </a:xfrm>
        </p:grpSpPr>
        <p:pic>
          <p:nvPicPr>
            <p:cNvPr id="263174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00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75" name="Picture 7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536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76" name="Picture 8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016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77" name="Picture 9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016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78" name="Picture 10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79" name="Picture 11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80" name="Picture 12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81" name="Picture 13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3182" name="Picture 14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3" name="Picture 1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4" name="Picture 1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5" name="Picture 1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6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7" name="Picture 19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8" name="Picture 2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3189" name="Picture 21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3190" name="Line 22"/>
            <p:cNvSpPr>
              <a:spLocks noChangeShapeType="1"/>
            </p:cNvSpPr>
            <p:nvPr/>
          </p:nvSpPr>
          <p:spPr bwMode="auto">
            <a:xfrm>
              <a:off x="4272" y="1296"/>
              <a:ext cx="0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1" name="Line 23"/>
            <p:cNvSpPr>
              <a:spLocks noChangeShapeType="1"/>
            </p:cNvSpPr>
            <p:nvPr/>
          </p:nvSpPr>
          <p:spPr bwMode="auto">
            <a:xfrm flipH="1">
              <a:off x="3936" y="1728"/>
              <a:ext cx="240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2" name="Line 24"/>
            <p:cNvSpPr>
              <a:spLocks noChangeShapeType="1"/>
            </p:cNvSpPr>
            <p:nvPr/>
          </p:nvSpPr>
          <p:spPr bwMode="auto">
            <a:xfrm>
              <a:off x="4368" y="1728"/>
              <a:ext cx="192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3" name="Line 25"/>
            <p:cNvSpPr>
              <a:spLocks noChangeShapeType="1"/>
            </p:cNvSpPr>
            <p:nvPr/>
          </p:nvSpPr>
          <p:spPr bwMode="auto">
            <a:xfrm flipH="1">
              <a:off x="3408" y="2208"/>
              <a:ext cx="432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4" name="Line 26"/>
            <p:cNvSpPr>
              <a:spLocks noChangeShapeType="1"/>
            </p:cNvSpPr>
            <p:nvPr/>
          </p:nvSpPr>
          <p:spPr bwMode="auto">
            <a:xfrm flipH="1">
              <a:off x="3888" y="2304"/>
              <a:ext cx="48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5" name="Line 27"/>
            <p:cNvSpPr>
              <a:spLocks noChangeShapeType="1"/>
            </p:cNvSpPr>
            <p:nvPr/>
          </p:nvSpPr>
          <p:spPr bwMode="auto">
            <a:xfrm>
              <a:off x="4464" y="2256"/>
              <a:ext cx="0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6" name="Line 28"/>
            <p:cNvSpPr>
              <a:spLocks noChangeShapeType="1"/>
            </p:cNvSpPr>
            <p:nvPr/>
          </p:nvSpPr>
          <p:spPr bwMode="auto">
            <a:xfrm>
              <a:off x="4656" y="2256"/>
              <a:ext cx="336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7" name="Line 29"/>
            <p:cNvSpPr>
              <a:spLocks noChangeShapeType="1"/>
            </p:cNvSpPr>
            <p:nvPr/>
          </p:nvSpPr>
          <p:spPr bwMode="auto">
            <a:xfrm flipH="1">
              <a:off x="3120" y="2832"/>
              <a:ext cx="192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8" name="Line 30"/>
            <p:cNvSpPr>
              <a:spLocks noChangeShapeType="1"/>
            </p:cNvSpPr>
            <p:nvPr/>
          </p:nvSpPr>
          <p:spPr bwMode="auto">
            <a:xfrm>
              <a:off x="3456" y="2832"/>
              <a:ext cx="0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9" name="Line 31"/>
            <p:cNvSpPr>
              <a:spLocks noChangeShapeType="1"/>
            </p:cNvSpPr>
            <p:nvPr/>
          </p:nvSpPr>
          <p:spPr bwMode="auto">
            <a:xfrm flipH="1">
              <a:off x="3744" y="2832"/>
              <a:ext cx="48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0" name="Line 32"/>
            <p:cNvSpPr>
              <a:spLocks noChangeShapeType="1"/>
            </p:cNvSpPr>
            <p:nvPr/>
          </p:nvSpPr>
          <p:spPr bwMode="auto">
            <a:xfrm>
              <a:off x="3984" y="2832"/>
              <a:ext cx="96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1" name="Line 33"/>
            <p:cNvSpPr>
              <a:spLocks noChangeShapeType="1"/>
            </p:cNvSpPr>
            <p:nvPr/>
          </p:nvSpPr>
          <p:spPr bwMode="auto">
            <a:xfrm flipH="1">
              <a:off x="4368" y="2832"/>
              <a:ext cx="48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2" name="Line 34"/>
            <p:cNvSpPr>
              <a:spLocks noChangeShapeType="1"/>
            </p:cNvSpPr>
            <p:nvPr/>
          </p:nvSpPr>
          <p:spPr bwMode="auto">
            <a:xfrm>
              <a:off x="4560" y="2832"/>
              <a:ext cx="144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3" name="Line 35"/>
            <p:cNvSpPr>
              <a:spLocks noChangeShapeType="1"/>
            </p:cNvSpPr>
            <p:nvPr/>
          </p:nvSpPr>
          <p:spPr bwMode="auto">
            <a:xfrm>
              <a:off x="4992" y="2880"/>
              <a:ext cx="96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4" name="Line 36"/>
            <p:cNvSpPr>
              <a:spLocks noChangeShapeType="1"/>
            </p:cNvSpPr>
            <p:nvPr/>
          </p:nvSpPr>
          <p:spPr bwMode="auto">
            <a:xfrm>
              <a:off x="5136" y="2784"/>
              <a:ext cx="240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5" name="Line 37"/>
            <p:cNvSpPr>
              <a:spLocks noChangeShapeType="1"/>
            </p:cNvSpPr>
            <p:nvPr/>
          </p:nvSpPr>
          <p:spPr bwMode="auto">
            <a:xfrm flipV="1">
              <a:off x="3072" y="2784"/>
              <a:ext cx="192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6" name="Line 38"/>
            <p:cNvSpPr>
              <a:spLocks noChangeShapeType="1"/>
            </p:cNvSpPr>
            <p:nvPr/>
          </p:nvSpPr>
          <p:spPr bwMode="auto">
            <a:xfrm flipV="1">
              <a:off x="3792" y="2832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7" name="Line 39"/>
            <p:cNvSpPr>
              <a:spLocks noChangeShapeType="1"/>
            </p:cNvSpPr>
            <p:nvPr/>
          </p:nvSpPr>
          <p:spPr bwMode="auto">
            <a:xfrm flipH="1" flipV="1">
              <a:off x="5040" y="2832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8" name="Line 40"/>
            <p:cNvSpPr>
              <a:spLocks noChangeShapeType="1"/>
            </p:cNvSpPr>
            <p:nvPr/>
          </p:nvSpPr>
          <p:spPr bwMode="auto">
            <a:xfrm flipV="1">
              <a:off x="3456" y="2256"/>
              <a:ext cx="38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9" name="Line 41"/>
            <p:cNvSpPr>
              <a:spLocks noChangeShapeType="1"/>
            </p:cNvSpPr>
            <p:nvPr/>
          </p:nvSpPr>
          <p:spPr bwMode="auto">
            <a:xfrm flipV="1">
              <a:off x="3936" y="2256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0" name="Line 42"/>
            <p:cNvSpPr>
              <a:spLocks noChangeShapeType="1"/>
            </p:cNvSpPr>
            <p:nvPr/>
          </p:nvSpPr>
          <p:spPr bwMode="auto">
            <a:xfrm flipV="1">
              <a:off x="4032" y="1776"/>
              <a:ext cx="192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1" name="Line 43"/>
            <p:cNvSpPr>
              <a:spLocks noChangeShapeType="1"/>
            </p:cNvSpPr>
            <p:nvPr/>
          </p:nvSpPr>
          <p:spPr bwMode="auto">
            <a:xfrm flipH="1" flipV="1">
              <a:off x="4608" y="2304"/>
              <a:ext cx="288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2" name="Line 44"/>
            <p:cNvSpPr>
              <a:spLocks noChangeShapeType="1"/>
            </p:cNvSpPr>
            <p:nvPr/>
          </p:nvSpPr>
          <p:spPr bwMode="auto">
            <a:xfrm flipH="1" flipV="1">
              <a:off x="4320" y="1776"/>
              <a:ext cx="144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13" name="Line 45"/>
            <p:cNvSpPr>
              <a:spLocks noChangeShapeType="1"/>
            </p:cNvSpPr>
            <p:nvPr/>
          </p:nvSpPr>
          <p:spPr bwMode="auto">
            <a:xfrm flipH="1" flipV="1">
              <a:off x="4368" y="1248"/>
              <a:ext cx="0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214" name="Line 46"/>
          <p:cNvSpPr>
            <a:spLocks noChangeShapeType="1"/>
          </p:cNvSpPr>
          <p:nvPr/>
        </p:nvSpPr>
        <p:spPr bwMode="auto">
          <a:xfrm>
            <a:off x="5943600" y="25146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15" name="Text Box 47"/>
          <p:cNvSpPr txBox="1">
            <a:spLocks noChangeArrowheads="1"/>
          </p:cNvSpPr>
          <p:nvPr/>
        </p:nvSpPr>
        <p:spPr bwMode="auto">
          <a:xfrm>
            <a:off x="5257800" y="1905000"/>
            <a:ext cx="1128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Existing</a:t>
            </a:r>
            <a:br>
              <a:rPr lang="en-US"/>
            </a:br>
            <a:r>
              <a:rPr lang="en-US"/>
              <a:t>reservation</a:t>
            </a:r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>
            <a:off x="5257800" y="3505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217" name="Text Box 49"/>
          <p:cNvSpPr txBox="1">
            <a:spLocks noChangeArrowheads="1"/>
          </p:cNvSpPr>
          <p:nvPr/>
        </p:nvSpPr>
        <p:spPr bwMode="auto">
          <a:xfrm>
            <a:off x="4572000" y="2971800"/>
            <a:ext cx="11287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New</a:t>
            </a:r>
            <a:br>
              <a:rPr lang="en-US"/>
            </a:br>
            <a:r>
              <a:rPr lang="en-US"/>
              <a:t>reservation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RSVP Features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PathTear message</a:t>
            </a:r>
          </a:p>
          <a:p>
            <a:pPr lvl="1"/>
            <a:r>
              <a:rPr lang="en-US" sz="1600"/>
              <a:t>Destroys path state and all reservations</a:t>
            </a:r>
          </a:p>
          <a:p>
            <a:r>
              <a:rPr lang="en-US" sz="1900"/>
              <a:t>ResvTear message</a:t>
            </a:r>
          </a:p>
          <a:p>
            <a:pPr lvl="1"/>
            <a:r>
              <a:rPr lang="en-US" sz="1600"/>
              <a:t>Destroys a single reservation</a:t>
            </a:r>
          </a:p>
          <a:p>
            <a:r>
              <a:rPr lang="en-US" sz="1900"/>
              <a:t>One Path With Advertising (OPWA)</a:t>
            </a:r>
          </a:p>
          <a:p>
            <a:pPr lvl="1"/>
            <a:r>
              <a:rPr lang="en-US" sz="1600"/>
              <a:t>Actual reservation sent in PATH messages</a:t>
            </a:r>
          </a:p>
          <a:p>
            <a:pPr lvl="1"/>
            <a:r>
              <a:rPr lang="en-US" sz="1600"/>
              <a:t>Uses Adspec object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Confirmations</a:t>
            </a:r>
          </a:p>
          <a:p>
            <a:pPr lvl="1"/>
            <a:r>
              <a:rPr lang="en-US" sz="1600"/>
              <a:t>RESV can ask for unicast confirmation</a:t>
            </a:r>
          </a:p>
          <a:p>
            <a:pPr lvl="1"/>
            <a:r>
              <a:rPr lang="en-US" sz="1600"/>
              <a:t>Confirmation occurs at first merge point</a:t>
            </a:r>
          </a:p>
          <a:p>
            <a:pPr lvl="1"/>
            <a:r>
              <a:rPr lang="en-US" sz="1600"/>
              <a:t>Reservation can still fail upstream!</a:t>
            </a:r>
          </a:p>
          <a:p>
            <a:r>
              <a:rPr lang="en-US" sz="1900"/>
              <a:t>Non-RSVP clouds</a:t>
            </a:r>
          </a:p>
          <a:p>
            <a:pPr lvl="1"/>
            <a:r>
              <a:rPr lang="en-US" sz="1600"/>
              <a:t>RSVP tunneled through non-RSVP clouds</a:t>
            </a:r>
          </a:p>
          <a:p>
            <a:pPr lvl="1"/>
            <a:r>
              <a:rPr lang="en-US" sz="1600"/>
              <a:t>Allows incremental deployment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Guaranteed Service Model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Guarantees</a:t>
            </a:r>
          </a:p>
          <a:p>
            <a:pPr lvl="1"/>
            <a:r>
              <a:rPr lang="en-US" sz="1600"/>
              <a:t>Zero loss</a:t>
            </a:r>
          </a:p>
          <a:p>
            <a:pPr lvl="1"/>
            <a:r>
              <a:rPr lang="en-US" sz="1600"/>
              <a:t>Delay less than some amount</a:t>
            </a:r>
          </a:p>
          <a:p>
            <a:pPr lvl="1"/>
            <a:r>
              <a:rPr lang="en-US" sz="1600"/>
              <a:t>Bandwidth more than some amount</a:t>
            </a:r>
          </a:p>
          <a:p>
            <a:r>
              <a:rPr lang="en-US" sz="1900"/>
              <a:t>No guarantees on</a:t>
            </a:r>
          </a:p>
          <a:p>
            <a:pPr lvl="1"/>
            <a:r>
              <a:rPr lang="en-US" sz="1600"/>
              <a:t>jitter</a:t>
            </a:r>
          </a:p>
          <a:p>
            <a:pPr lvl="1"/>
            <a:r>
              <a:rPr lang="en-US" sz="1600"/>
              <a:t>minimum delay</a:t>
            </a:r>
          </a:p>
          <a:p>
            <a:r>
              <a:rPr lang="en-US" sz="1900"/>
              <a:t>PATH message</a:t>
            </a:r>
          </a:p>
          <a:p>
            <a:pPr lvl="1"/>
            <a:r>
              <a:rPr lang="en-US" sz="1600"/>
              <a:t>contains leaky bucket of source</a:t>
            </a:r>
          </a:p>
          <a:p>
            <a:pPr lvl="1"/>
            <a:r>
              <a:rPr lang="en-US" sz="1600"/>
              <a:t>as it traverses network, each router modifies some parameters</a:t>
            </a:r>
          </a:p>
          <a:p>
            <a:endParaRPr lang="en-US" sz="1900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RESV message</a:t>
            </a:r>
          </a:p>
          <a:p>
            <a:pPr lvl="1"/>
            <a:r>
              <a:rPr lang="en-US" sz="1600"/>
              <a:t>contains bandwidth reservation</a:t>
            </a:r>
          </a:p>
          <a:p>
            <a:pPr lvl="1"/>
            <a:r>
              <a:rPr lang="en-US" sz="1600"/>
              <a:t>receiver can compute delay from reservation and parameters in PATH</a:t>
            </a:r>
          </a:p>
          <a:p>
            <a:r>
              <a:rPr lang="en-US" sz="1900"/>
              <a:t>Receiver chooses bandwidth based on desired delay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Controlled Load Service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Guarantees are qualitative, not quantitative</a:t>
            </a:r>
          </a:p>
          <a:p>
            <a:pPr lvl="1"/>
            <a:r>
              <a:rPr lang="en-US" sz="1600"/>
              <a:t>Service resembles service that would be seen in an unloaded network</a:t>
            </a:r>
          </a:p>
          <a:p>
            <a:pPr lvl="1"/>
            <a:r>
              <a:rPr lang="en-US" sz="1600"/>
              <a:t>high rate of packets will be delivered</a:t>
            </a:r>
          </a:p>
          <a:p>
            <a:pPr lvl="1"/>
            <a:r>
              <a:rPr lang="en-US" sz="1600"/>
              <a:t>delay seen by most packets not much more than minimum delay</a:t>
            </a:r>
          </a:p>
          <a:p>
            <a:r>
              <a:rPr lang="en-US" sz="1900"/>
              <a:t>Good for adaptive applications</a:t>
            </a:r>
          </a:p>
          <a:p>
            <a:r>
              <a:rPr lang="en-US" sz="1900"/>
              <a:t>Simpler implementation</a:t>
            </a:r>
          </a:p>
          <a:p>
            <a:endParaRPr lang="en-US" sz="1900"/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5181600" y="2057400"/>
            <a:ext cx="3200400" cy="2819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5562600" y="4191000"/>
            <a:ext cx="12954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Classifier and</a:t>
            </a:r>
          </a:p>
          <a:p>
            <a:pPr algn="ctr"/>
            <a:r>
              <a:rPr lang="en-US"/>
              <a:t>Policer</a:t>
            </a:r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724400" y="34290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25" name="Oval 9"/>
          <p:cNvSpPr>
            <a:spLocks noChangeArrowheads="1"/>
          </p:cNvSpPr>
          <p:nvPr/>
        </p:nvSpPr>
        <p:spPr bwMode="auto">
          <a:xfrm>
            <a:off x="6324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5233" name="Group 17"/>
          <p:cNvGrpSpPr>
            <a:grpSpLocks/>
          </p:cNvGrpSpPr>
          <p:nvPr/>
        </p:nvGrpSpPr>
        <p:grpSpPr bwMode="auto">
          <a:xfrm>
            <a:off x="6781800" y="2819400"/>
            <a:ext cx="914400" cy="381000"/>
            <a:chOff x="4176" y="1536"/>
            <a:chExt cx="576" cy="240"/>
          </a:xfrm>
        </p:grpSpPr>
        <p:sp>
          <p:nvSpPr>
            <p:cNvPr id="265229" name="Freeform 13"/>
            <p:cNvSpPr>
              <a:spLocks/>
            </p:cNvSpPr>
            <p:nvPr/>
          </p:nvSpPr>
          <p:spPr bwMode="auto">
            <a:xfrm>
              <a:off x="4176" y="1536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576 w 576"/>
                <a:gd name="T3" fmla="*/ 0 h 240"/>
                <a:gd name="T4" fmla="*/ 576 w 576"/>
                <a:gd name="T5" fmla="*/ 240 h 240"/>
                <a:gd name="T6" fmla="*/ 0 w 576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40">
                  <a:moveTo>
                    <a:pt x="0" y="0"/>
                  </a:moveTo>
                  <a:lnTo>
                    <a:pt x="576" y="0"/>
                  </a:lnTo>
                  <a:lnTo>
                    <a:pt x="576" y="240"/>
                  </a:lnTo>
                  <a:lnTo>
                    <a:pt x="0" y="24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0" name="Line 14"/>
            <p:cNvSpPr>
              <a:spLocks noChangeShapeType="1"/>
            </p:cNvSpPr>
            <p:nvPr/>
          </p:nvSpPr>
          <p:spPr bwMode="auto">
            <a:xfrm>
              <a:off x="470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1" name="Line 15"/>
            <p:cNvSpPr>
              <a:spLocks noChangeShapeType="1"/>
            </p:cNvSpPr>
            <p:nvPr/>
          </p:nvSpPr>
          <p:spPr bwMode="auto">
            <a:xfrm>
              <a:off x="4656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2" name="Line 16"/>
            <p:cNvSpPr>
              <a:spLocks noChangeShapeType="1"/>
            </p:cNvSpPr>
            <p:nvPr/>
          </p:nvSpPr>
          <p:spPr bwMode="auto">
            <a:xfrm>
              <a:off x="4608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5234" name="Group 18"/>
          <p:cNvGrpSpPr>
            <a:grpSpLocks/>
          </p:cNvGrpSpPr>
          <p:nvPr/>
        </p:nvGrpSpPr>
        <p:grpSpPr bwMode="auto">
          <a:xfrm>
            <a:off x="6781800" y="3505200"/>
            <a:ext cx="914400" cy="381000"/>
            <a:chOff x="4176" y="1536"/>
            <a:chExt cx="576" cy="240"/>
          </a:xfrm>
        </p:grpSpPr>
        <p:sp>
          <p:nvSpPr>
            <p:cNvPr id="265235" name="Freeform 19"/>
            <p:cNvSpPr>
              <a:spLocks/>
            </p:cNvSpPr>
            <p:nvPr/>
          </p:nvSpPr>
          <p:spPr bwMode="auto">
            <a:xfrm>
              <a:off x="4176" y="1536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576 w 576"/>
                <a:gd name="T3" fmla="*/ 0 h 240"/>
                <a:gd name="T4" fmla="*/ 576 w 576"/>
                <a:gd name="T5" fmla="*/ 240 h 240"/>
                <a:gd name="T6" fmla="*/ 0 w 576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6" h="240">
                  <a:moveTo>
                    <a:pt x="0" y="0"/>
                  </a:moveTo>
                  <a:lnTo>
                    <a:pt x="576" y="0"/>
                  </a:lnTo>
                  <a:lnTo>
                    <a:pt x="576" y="240"/>
                  </a:lnTo>
                  <a:lnTo>
                    <a:pt x="0" y="24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6" name="Line 20"/>
            <p:cNvSpPr>
              <a:spLocks noChangeShapeType="1"/>
            </p:cNvSpPr>
            <p:nvPr/>
          </p:nvSpPr>
          <p:spPr bwMode="auto">
            <a:xfrm>
              <a:off x="4704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7" name="Line 21"/>
            <p:cNvSpPr>
              <a:spLocks noChangeShapeType="1"/>
            </p:cNvSpPr>
            <p:nvPr/>
          </p:nvSpPr>
          <p:spPr bwMode="auto">
            <a:xfrm>
              <a:off x="4656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8" name="Line 22"/>
            <p:cNvSpPr>
              <a:spLocks noChangeShapeType="1"/>
            </p:cNvSpPr>
            <p:nvPr/>
          </p:nvSpPr>
          <p:spPr bwMode="auto">
            <a:xfrm>
              <a:off x="4608" y="158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5239" name="Oval 23"/>
          <p:cNvSpPr>
            <a:spLocks noChangeArrowheads="1"/>
          </p:cNvSpPr>
          <p:nvPr/>
        </p:nvSpPr>
        <p:spPr bwMode="auto">
          <a:xfrm>
            <a:off x="7924800" y="3124200"/>
            <a:ext cx="381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0" name="Line 24"/>
          <p:cNvSpPr>
            <a:spLocks noChangeShapeType="1"/>
          </p:cNvSpPr>
          <p:nvPr/>
        </p:nvSpPr>
        <p:spPr bwMode="auto">
          <a:xfrm>
            <a:off x="7696200" y="30480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1" name="Line 25"/>
          <p:cNvSpPr>
            <a:spLocks noChangeShapeType="1"/>
          </p:cNvSpPr>
          <p:nvPr/>
        </p:nvSpPr>
        <p:spPr bwMode="auto">
          <a:xfrm flipV="1">
            <a:off x="7696200" y="34290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2" name="Line 26"/>
          <p:cNvSpPr>
            <a:spLocks noChangeShapeType="1"/>
          </p:cNvSpPr>
          <p:nvPr/>
        </p:nvSpPr>
        <p:spPr bwMode="auto">
          <a:xfrm>
            <a:off x="8305800" y="3276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3" name="Line 27"/>
          <p:cNvSpPr>
            <a:spLocks noChangeShapeType="1"/>
          </p:cNvSpPr>
          <p:nvPr/>
        </p:nvSpPr>
        <p:spPr bwMode="auto">
          <a:xfrm flipV="1">
            <a:off x="6400800" y="30480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5244" name="Text Box 28"/>
          <p:cNvSpPr txBox="1">
            <a:spLocks noChangeArrowheads="1"/>
          </p:cNvSpPr>
          <p:nvPr/>
        </p:nvSpPr>
        <p:spPr bwMode="auto">
          <a:xfrm>
            <a:off x="6477000" y="4953000"/>
            <a:ext cx="7572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Router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Intserv and RSVP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Scalability</a:t>
            </a:r>
          </a:p>
          <a:p>
            <a:pPr lvl="1"/>
            <a:r>
              <a:rPr lang="en-US" sz="1600"/>
              <a:t>Core routers need to handle individual reservations</a:t>
            </a:r>
          </a:p>
          <a:p>
            <a:pPr lvl="1"/>
            <a:r>
              <a:rPr lang="en-US" sz="1600"/>
              <a:t>Number of reservations proportional to link speeds</a:t>
            </a:r>
          </a:p>
          <a:p>
            <a:pPr lvl="1"/>
            <a:r>
              <a:rPr lang="en-US" sz="1600"/>
              <a:t>Soft state refresh imposes processing burden</a:t>
            </a:r>
          </a:p>
          <a:p>
            <a:pPr lvl="1"/>
            <a:r>
              <a:rPr lang="en-US" sz="1600"/>
              <a:t>State storage of PATH and RESV state; PATH may not be used</a:t>
            </a:r>
          </a:p>
          <a:p>
            <a:pPr lvl="1"/>
            <a:r>
              <a:rPr lang="en-US" sz="1600"/>
              <a:t>Cisco routers maxed out 2000 reservations </a:t>
            </a:r>
          </a:p>
          <a:p>
            <a:r>
              <a:rPr lang="en-US" sz="1900"/>
              <a:t>ISP Differentiation missing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Billing</a:t>
            </a:r>
          </a:p>
          <a:p>
            <a:pPr lvl="1"/>
            <a:r>
              <a:rPr lang="en-US" sz="1600"/>
              <a:t>QoS useless without billing</a:t>
            </a:r>
          </a:p>
          <a:p>
            <a:pPr lvl="1"/>
            <a:r>
              <a:rPr lang="en-US" sz="1600"/>
              <a:t>RSVP billing hard</a:t>
            </a:r>
          </a:p>
          <a:p>
            <a:pPr lvl="2"/>
            <a:r>
              <a:rPr lang="en-US"/>
              <a:t>multi-lateral agreements needed</a:t>
            </a:r>
          </a:p>
          <a:p>
            <a:pPr lvl="2"/>
            <a:r>
              <a:rPr lang="en-US"/>
              <a:t>metering needed</a:t>
            </a:r>
          </a:p>
          <a:p>
            <a:pPr lvl="2"/>
            <a:r>
              <a:rPr lang="en-US"/>
              <a:t>handling route changes very complex</a:t>
            </a:r>
          </a:p>
          <a:p>
            <a:r>
              <a:rPr lang="en-US" sz="1900"/>
              <a:t>Multicast not used</a:t>
            </a:r>
          </a:p>
          <a:p>
            <a:r>
              <a:rPr lang="en-US" sz="1900"/>
              <a:t>“Prisoners Dilemma” Effect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an Alternative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Allow a variety of services</a:t>
            </a:r>
          </a:p>
          <a:p>
            <a:pPr lvl="1"/>
            <a:r>
              <a:rPr lang="en-US" sz="1600"/>
              <a:t>Intserv had only two</a:t>
            </a:r>
          </a:p>
          <a:p>
            <a:r>
              <a:rPr lang="en-US" sz="1900"/>
              <a:t>Unidirectional - send only</a:t>
            </a:r>
          </a:p>
          <a:p>
            <a:r>
              <a:rPr lang="en-US" sz="1900"/>
              <a:t>No per-flow or per-user state in the core</a:t>
            </a:r>
          </a:p>
          <a:p>
            <a:r>
              <a:rPr lang="en-US" sz="1900"/>
              <a:t>No per-flow signaling messages</a:t>
            </a:r>
          </a:p>
          <a:p>
            <a:r>
              <a:rPr lang="en-US" sz="1900"/>
              <a:t>Decouple application from QoS mechanism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Work with existing apps</a:t>
            </a:r>
          </a:p>
          <a:p>
            <a:pPr lvl="1"/>
            <a:r>
              <a:rPr lang="en-US" sz="1600"/>
              <a:t>RSVP/Intserv require end system cooperation</a:t>
            </a:r>
          </a:p>
          <a:p>
            <a:r>
              <a:rPr lang="en-US" sz="1900"/>
              <a:t>Based on bilateral agreements only</a:t>
            </a:r>
          </a:p>
          <a:p>
            <a:r>
              <a:rPr lang="en-US" sz="1900"/>
              <a:t>Follow IP Scalability Model</a:t>
            </a:r>
          </a:p>
          <a:p>
            <a:pPr lvl="1"/>
            <a:r>
              <a:rPr lang="en-US" sz="1600"/>
              <a:t>Fast and dumb in the core</a:t>
            </a:r>
          </a:p>
          <a:p>
            <a:pPr lvl="1"/>
            <a:r>
              <a:rPr lang="en-US" sz="1600"/>
              <a:t>Slower and smarter in the periphery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Talk Overview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What is QoS</a:t>
            </a:r>
          </a:p>
          <a:p>
            <a:r>
              <a:rPr lang="en-US" sz="1900"/>
              <a:t>Intserv</a:t>
            </a:r>
          </a:p>
          <a:p>
            <a:pPr lvl="1"/>
            <a:r>
              <a:rPr lang="en-US" sz="1600"/>
              <a:t>Model</a:t>
            </a:r>
          </a:p>
          <a:p>
            <a:pPr lvl="1"/>
            <a:r>
              <a:rPr lang="en-US" sz="1600"/>
              <a:t>RSVP</a:t>
            </a:r>
          </a:p>
          <a:p>
            <a:pPr lvl="1"/>
            <a:r>
              <a:rPr lang="en-US" sz="1600"/>
              <a:t>Guaranteed Load</a:t>
            </a:r>
          </a:p>
          <a:p>
            <a:pPr lvl="1"/>
            <a:r>
              <a:rPr lang="en-US" sz="1600"/>
              <a:t>Controlled Load</a:t>
            </a:r>
          </a:p>
          <a:p>
            <a:r>
              <a:rPr lang="en-US" sz="1900"/>
              <a:t>Differentiated Services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Diffserv and VoIP</a:t>
            </a:r>
          </a:p>
          <a:p>
            <a:pPr lvl="1"/>
            <a:r>
              <a:rPr lang="en-US" sz="1600"/>
              <a:t>Packet classification problem</a:t>
            </a:r>
          </a:p>
          <a:p>
            <a:r>
              <a:rPr lang="en-US" sz="1900"/>
              <a:t>Intserv and VoIP</a:t>
            </a:r>
          </a:p>
          <a:p>
            <a:pPr lvl="1"/>
            <a:r>
              <a:rPr lang="en-US" sz="1600"/>
              <a:t>coupling problem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Differentiated Services (diffserv)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Bilateral customer/provider relationships</a:t>
            </a:r>
          </a:p>
          <a:p>
            <a:pPr>
              <a:lnSpc>
                <a:spcPct val="80000"/>
              </a:lnSpc>
            </a:pPr>
            <a:r>
              <a:rPr lang="en-US" sz="1900"/>
              <a:t>Service Level Agreements (SLA’s) established ahead of time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10 Mb/s for web traffic, 5 Mb/s for all else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5 Mb/s during the day, 2 Mb/s at night</a:t>
            </a:r>
          </a:p>
          <a:p>
            <a:pPr>
              <a:lnSpc>
                <a:spcPct val="80000"/>
              </a:lnSpc>
            </a:pPr>
            <a:r>
              <a:rPr lang="en-US" sz="1900"/>
              <a:t>Boundary routers classify packets from customers and mark them</a:t>
            </a:r>
          </a:p>
          <a:p>
            <a:pPr>
              <a:lnSpc>
                <a:spcPct val="80000"/>
              </a:lnSpc>
            </a:pPr>
            <a:r>
              <a:rPr lang="en-US" sz="1900"/>
              <a:t>Core treats packets solely on markings</a:t>
            </a:r>
          </a:p>
        </p:txBody>
      </p:sp>
      <p:pic>
        <p:nvPicPr>
          <p:cNvPr id="268293" name="Picture 5" descr="C:\apps\netdraw\ISOMETRC\CLOUD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4883150"/>
            <a:ext cx="119380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4" name="Picture 6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50" y="4935538"/>
            <a:ext cx="3048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5" name="Picture 7" descr="C:\apps\netdraw\ISOMETRC\CLOUD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3225800"/>
            <a:ext cx="2117725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6" name="Picture 8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4356100"/>
            <a:ext cx="3048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7" name="Picture 9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3881438"/>
            <a:ext cx="3048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8" name="Picture 10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4356100"/>
            <a:ext cx="303212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299" name="Picture 11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3670300"/>
            <a:ext cx="303213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300" name="Picture 12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3933825"/>
            <a:ext cx="303213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301" name="Picture 13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3459163"/>
            <a:ext cx="303212" cy="30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8302" name="Group 14"/>
          <p:cNvGrpSpPr>
            <a:grpSpLocks/>
          </p:cNvGrpSpPr>
          <p:nvPr/>
        </p:nvGrpSpPr>
        <p:grpSpPr bwMode="auto">
          <a:xfrm>
            <a:off x="7418388" y="2406650"/>
            <a:ext cx="957262" cy="1146175"/>
            <a:chOff x="3927" y="256"/>
            <a:chExt cx="1195" cy="1045"/>
          </a:xfrm>
        </p:grpSpPr>
        <p:sp>
          <p:nvSpPr>
            <p:cNvPr id="268303" name="Freeform 15"/>
            <p:cNvSpPr>
              <a:spLocks/>
            </p:cNvSpPr>
            <p:nvPr/>
          </p:nvSpPr>
          <p:spPr bwMode="auto">
            <a:xfrm>
              <a:off x="4828" y="1117"/>
              <a:ext cx="294" cy="184"/>
            </a:xfrm>
            <a:custGeom>
              <a:avLst/>
              <a:gdLst>
                <a:gd name="T0" fmla="*/ 47 w 294"/>
                <a:gd name="T1" fmla="*/ 41 h 184"/>
                <a:gd name="T2" fmla="*/ 0 w 294"/>
                <a:gd name="T3" fmla="*/ 34 h 184"/>
                <a:gd name="T4" fmla="*/ 5 w 294"/>
                <a:gd name="T5" fmla="*/ 44 h 184"/>
                <a:gd name="T6" fmla="*/ 13 w 294"/>
                <a:gd name="T7" fmla="*/ 57 h 184"/>
                <a:gd name="T8" fmla="*/ 29 w 294"/>
                <a:gd name="T9" fmla="*/ 83 h 184"/>
                <a:gd name="T10" fmla="*/ 60 w 294"/>
                <a:gd name="T11" fmla="*/ 109 h 184"/>
                <a:gd name="T12" fmla="*/ 96 w 294"/>
                <a:gd name="T13" fmla="*/ 135 h 184"/>
                <a:gd name="T14" fmla="*/ 146 w 294"/>
                <a:gd name="T15" fmla="*/ 158 h 184"/>
                <a:gd name="T16" fmla="*/ 211 w 294"/>
                <a:gd name="T17" fmla="*/ 177 h 184"/>
                <a:gd name="T18" fmla="*/ 294 w 294"/>
                <a:gd name="T19" fmla="*/ 184 h 184"/>
                <a:gd name="T20" fmla="*/ 294 w 294"/>
                <a:gd name="T21" fmla="*/ 132 h 184"/>
                <a:gd name="T22" fmla="*/ 221 w 294"/>
                <a:gd name="T23" fmla="*/ 125 h 184"/>
                <a:gd name="T24" fmla="*/ 167 w 294"/>
                <a:gd name="T25" fmla="*/ 106 h 184"/>
                <a:gd name="T26" fmla="*/ 122 w 294"/>
                <a:gd name="T27" fmla="*/ 88 h 184"/>
                <a:gd name="T28" fmla="*/ 91 w 294"/>
                <a:gd name="T29" fmla="*/ 67 h 184"/>
                <a:gd name="T30" fmla="*/ 70 w 294"/>
                <a:gd name="T31" fmla="*/ 47 h 184"/>
                <a:gd name="T32" fmla="*/ 60 w 294"/>
                <a:gd name="T33" fmla="*/ 31 h 184"/>
                <a:gd name="T34" fmla="*/ 52 w 294"/>
                <a:gd name="T35" fmla="*/ 18 h 184"/>
                <a:gd name="T36" fmla="*/ 52 w 294"/>
                <a:gd name="T37" fmla="*/ 18 h 184"/>
                <a:gd name="T38" fmla="*/ 5 w 294"/>
                <a:gd name="T39" fmla="*/ 10 h 184"/>
                <a:gd name="T40" fmla="*/ 52 w 294"/>
                <a:gd name="T41" fmla="*/ 18 h 184"/>
                <a:gd name="T42" fmla="*/ 39 w 294"/>
                <a:gd name="T43" fmla="*/ 2 h 184"/>
                <a:gd name="T44" fmla="*/ 18 w 294"/>
                <a:gd name="T45" fmla="*/ 0 h 184"/>
                <a:gd name="T46" fmla="*/ 2 w 294"/>
                <a:gd name="T47" fmla="*/ 13 h 184"/>
                <a:gd name="T48" fmla="*/ 0 w 294"/>
                <a:gd name="T49" fmla="*/ 34 h 184"/>
                <a:gd name="T50" fmla="*/ 47 w 294"/>
                <a:gd name="T51" fmla="*/ 4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4" h="184">
                  <a:moveTo>
                    <a:pt x="47" y="41"/>
                  </a:moveTo>
                  <a:lnTo>
                    <a:pt x="0" y="34"/>
                  </a:lnTo>
                  <a:lnTo>
                    <a:pt x="5" y="44"/>
                  </a:lnTo>
                  <a:lnTo>
                    <a:pt x="13" y="57"/>
                  </a:lnTo>
                  <a:lnTo>
                    <a:pt x="29" y="83"/>
                  </a:lnTo>
                  <a:lnTo>
                    <a:pt x="60" y="109"/>
                  </a:lnTo>
                  <a:lnTo>
                    <a:pt x="96" y="135"/>
                  </a:lnTo>
                  <a:lnTo>
                    <a:pt x="146" y="158"/>
                  </a:lnTo>
                  <a:lnTo>
                    <a:pt x="211" y="177"/>
                  </a:lnTo>
                  <a:lnTo>
                    <a:pt x="294" y="184"/>
                  </a:lnTo>
                  <a:lnTo>
                    <a:pt x="294" y="132"/>
                  </a:lnTo>
                  <a:lnTo>
                    <a:pt x="221" y="125"/>
                  </a:lnTo>
                  <a:lnTo>
                    <a:pt x="167" y="106"/>
                  </a:lnTo>
                  <a:lnTo>
                    <a:pt x="122" y="88"/>
                  </a:lnTo>
                  <a:lnTo>
                    <a:pt x="91" y="67"/>
                  </a:lnTo>
                  <a:lnTo>
                    <a:pt x="70" y="47"/>
                  </a:lnTo>
                  <a:lnTo>
                    <a:pt x="60" y="31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" y="10"/>
                  </a:lnTo>
                  <a:lnTo>
                    <a:pt x="52" y="18"/>
                  </a:lnTo>
                  <a:lnTo>
                    <a:pt x="39" y="2"/>
                  </a:lnTo>
                  <a:lnTo>
                    <a:pt x="18" y="0"/>
                  </a:lnTo>
                  <a:lnTo>
                    <a:pt x="2" y="13"/>
                  </a:lnTo>
                  <a:lnTo>
                    <a:pt x="0" y="34"/>
                  </a:lnTo>
                  <a:lnTo>
                    <a:pt x="47" y="41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04" name="Freeform 16"/>
            <p:cNvSpPr>
              <a:spLocks/>
            </p:cNvSpPr>
            <p:nvPr/>
          </p:nvSpPr>
          <p:spPr bwMode="auto">
            <a:xfrm>
              <a:off x="4773" y="1127"/>
              <a:ext cx="102" cy="83"/>
            </a:xfrm>
            <a:custGeom>
              <a:avLst/>
              <a:gdLst>
                <a:gd name="T0" fmla="*/ 11 w 102"/>
                <a:gd name="T1" fmla="*/ 83 h 83"/>
                <a:gd name="T2" fmla="*/ 11 w 102"/>
                <a:gd name="T3" fmla="*/ 83 h 83"/>
                <a:gd name="T4" fmla="*/ 50 w 102"/>
                <a:gd name="T5" fmla="*/ 73 h 83"/>
                <a:gd name="T6" fmla="*/ 78 w 102"/>
                <a:gd name="T7" fmla="*/ 57 h 83"/>
                <a:gd name="T8" fmla="*/ 94 w 102"/>
                <a:gd name="T9" fmla="*/ 39 h 83"/>
                <a:gd name="T10" fmla="*/ 102 w 102"/>
                <a:gd name="T11" fmla="*/ 31 h 83"/>
                <a:gd name="T12" fmla="*/ 60 w 102"/>
                <a:gd name="T13" fmla="*/ 0 h 83"/>
                <a:gd name="T14" fmla="*/ 57 w 102"/>
                <a:gd name="T15" fmla="*/ 3 h 83"/>
                <a:gd name="T16" fmla="*/ 47 w 102"/>
                <a:gd name="T17" fmla="*/ 11 h 83"/>
                <a:gd name="T18" fmla="*/ 29 w 102"/>
                <a:gd name="T19" fmla="*/ 21 h 83"/>
                <a:gd name="T20" fmla="*/ 0 w 102"/>
                <a:gd name="T21" fmla="*/ 31 h 83"/>
                <a:gd name="T22" fmla="*/ 0 w 102"/>
                <a:gd name="T23" fmla="*/ 31 h 83"/>
                <a:gd name="T24" fmla="*/ 11 w 102"/>
                <a:gd name="T2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83">
                  <a:moveTo>
                    <a:pt x="11" y="83"/>
                  </a:moveTo>
                  <a:lnTo>
                    <a:pt x="11" y="83"/>
                  </a:lnTo>
                  <a:lnTo>
                    <a:pt x="50" y="73"/>
                  </a:lnTo>
                  <a:lnTo>
                    <a:pt x="78" y="57"/>
                  </a:lnTo>
                  <a:lnTo>
                    <a:pt x="94" y="39"/>
                  </a:lnTo>
                  <a:lnTo>
                    <a:pt x="102" y="31"/>
                  </a:lnTo>
                  <a:lnTo>
                    <a:pt x="60" y="0"/>
                  </a:lnTo>
                  <a:lnTo>
                    <a:pt x="57" y="3"/>
                  </a:lnTo>
                  <a:lnTo>
                    <a:pt x="47" y="11"/>
                  </a:lnTo>
                  <a:lnTo>
                    <a:pt x="29" y="2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1" y="83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05" name="Freeform 17"/>
            <p:cNvSpPr>
              <a:spLocks/>
            </p:cNvSpPr>
            <p:nvPr/>
          </p:nvSpPr>
          <p:spPr bwMode="auto">
            <a:xfrm>
              <a:off x="4672" y="1093"/>
              <a:ext cx="112" cy="117"/>
            </a:xfrm>
            <a:custGeom>
              <a:avLst/>
              <a:gdLst>
                <a:gd name="T0" fmla="*/ 47 w 112"/>
                <a:gd name="T1" fmla="*/ 45 h 117"/>
                <a:gd name="T2" fmla="*/ 0 w 112"/>
                <a:gd name="T3" fmla="*/ 37 h 117"/>
                <a:gd name="T4" fmla="*/ 5 w 112"/>
                <a:gd name="T5" fmla="*/ 42 h 117"/>
                <a:gd name="T6" fmla="*/ 7 w 112"/>
                <a:gd name="T7" fmla="*/ 50 h 117"/>
                <a:gd name="T8" fmla="*/ 15 w 112"/>
                <a:gd name="T9" fmla="*/ 65 h 117"/>
                <a:gd name="T10" fmla="*/ 28 w 112"/>
                <a:gd name="T11" fmla="*/ 81 h 117"/>
                <a:gd name="T12" fmla="*/ 41 w 112"/>
                <a:gd name="T13" fmla="*/ 94 h 117"/>
                <a:gd name="T14" fmla="*/ 62 w 112"/>
                <a:gd name="T15" fmla="*/ 107 h 117"/>
                <a:gd name="T16" fmla="*/ 83 w 112"/>
                <a:gd name="T17" fmla="*/ 117 h 117"/>
                <a:gd name="T18" fmla="*/ 112 w 112"/>
                <a:gd name="T19" fmla="*/ 117 h 117"/>
                <a:gd name="T20" fmla="*/ 101 w 112"/>
                <a:gd name="T21" fmla="*/ 65 h 117"/>
                <a:gd name="T22" fmla="*/ 99 w 112"/>
                <a:gd name="T23" fmla="*/ 65 h 117"/>
                <a:gd name="T24" fmla="*/ 88 w 112"/>
                <a:gd name="T25" fmla="*/ 60 h 117"/>
                <a:gd name="T26" fmla="*/ 78 w 112"/>
                <a:gd name="T27" fmla="*/ 52 h 117"/>
                <a:gd name="T28" fmla="*/ 70 w 112"/>
                <a:gd name="T29" fmla="*/ 45 h 117"/>
                <a:gd name="T30" fmla="*/ 62 w 112"/>
                <a:gd name="T31" fmla="*/ 34 h 117"/>
                <a:gd name="T32" fmla="*/ 54 w 112"/>
                <a:gd name="T33" fmla="*/ 24 h 117"/>
                <a:gd name="T34" fmla="*/ 52 w 112"/>
                <a:gd name="T35" fmla="*/ 16 h 117"/>
                <a:gd name="T36" fmla="*/ 52 w 112"/>
                <a:gd name="T37" fmla="*/ 16 h 117"/>
                <a:gd name="T38" fmla="*/ 5 w 112"/>
                <a:gd name="T39" fmla="*/ 8 h 117"/>
                <a:gd name="T40" fmla="*/ 52 w 112"/>
                <a:gd name="T41" fmla="*/ 16 h 117"/>
                <a:gd name="T42" fmla="*/ 36 w 112"/>
                <a:gd name="T43" fmla="*/ 0 h 117"/>
                <a:gd name="T44" fmla="*/ 15 w 112"/>
                <a:gd name="T45" fmla="*/ 0 h 117"/>
                <a:gd name="T46" fmla="*/ 0 w 112"/>
                <a:gd name="T47" fmla="*/ 13 h 117"/>
                <a:gd name="T48" fmla="*/ 0 w 112"/>
                <a:gd name="T49" fmla="*/ 37 h 117"/>
                <a:gd name="T50" fmla="*/ 47 w 112"/>
                <a:gd name="T51" fmla="*/ 4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2" h="117">
                  <a:moveTo>
                    <a:pt x="47" y="45"/>
                  </a:moveTo>
                  <a:lnTo>
                    <a:pt x="0" y="37"/>
                  </a:lnTo>
                  <a:lnTo>
                    <a:pt x="5" y="42"/>
                  </a:lnTo>
                  <a:lnTo>
                    <a:pt x="7" y="50"/>
                  </a:lnTo>
                  <a:lnTo>
                    <a:pt x="15" y="65"/>
                  </a:lnTo>
                  <a:lnTo>
                    <a:pt x="28" y="81"/>
                  </a:lnTo>
                  <a:lnTo>
                    <a:pt x="41" y="94"/>
                  </a:lnTo>
                  <a:lnTo>
                    <a:pt x="62" y="107"/>
                  </a:lnTo>
                  <a:lnTo>
                    <a:pt x="83" y="117"/>
                  </a:lnTo>
                  <a:lnTo>
                    <a:pt x="112" y="117"/>
                  </a:lnTo>
                  <a:lnTo>
                    <a:pt x="101" y="65"/>
                  </a:lnTo>
                  <a:lnTo>
                    <a:pt x="99" y="65"/>
                  </a:lnTo>
                  <a:lnTo>
                    <a:pt x="88" y="60"/>
                  </a:lnTo>
                  <a:lnTo>
                    <a:pt x="78" y="52"/>
                  </a:lnTo>
                  <a:lnTo>
                    <a:pt x="70" y="45"/>
                  </a:lnTo>
                  <a:lnTo>
                    <a:pt x="62" y="34"/>
                  </a:lnTo>
                  <a:lnTo>
                    <a:pt x="54" y="24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" y="8"/>
                  </a:lnTo>
                  <a:lnTo>
                    <a:pt x="52" y="16"/>
                  </a:lnTo>
                  <a:lnTo>
                    <a:pt x="36" y="0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37"/>
                  </a:lnTo>
                  <a:lnTo>
                    <a:pt x="47" y="45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06" name="Freeform 18"/>
            <p:cNvSpPr>
              <a:spLocks/>
            </p:cNvSpPr>
            <p:nvPr/>
          </p:nvSpPr>
          <p:spPr bwMode="auto">
            <a:xfrm>
              <a:off x="4065" y="1101"/>
              <a:ext cx="654" cy="193"/>
            </a:xfrm>
            <a:custGeom>
              <a:avLst/>
              <a:gdLst>
                <a:gd name="T0" fmla="*/ 0 w 654"/>
                <a:gd name="T1" fmla="*/ 44 h 193"/>
                <a:gd name="T2" fmla="*/ 0 w 654"/>
                <a:gd name="T3" fmla="*/ 44 h 193"/>
                <a:gd name="T4" fmla="*/ 63 w 654"/>
                <a:gd name="T5" fmla="*/ 99 h 193"/>
                <a:gd name="T6" fmla="*/ 122 w 654"/>
                <a:gd name="T7" fmla="*/ 141 h 193"/>
                <a:gd name="T8" fmla="*/ 182 w 654"/>
                <a:gd name="T9" fmla="*/ 169 h 193"/>
                <a:gd name="T10" fmla="*/ 245 w 654"/>
                <a:gd name="T11" fmla="*/ 185 h 193"/>
                <a:gd name="T12" fmla="*/ 302 w 654"/>
                <a:gd name="T13" fmla="*/ 193 h 193"/>
                <a:gd name="T14" fmla="*/ 357 w 654"/>
                <a:gd name="T15" fmla="*/ 190 h 193"/>
                <a:gd name="T16" fmla="*/ 406 w 654"/>
                <a:gd name="T17" fmla="*/ 182 h 193"/>
                <a:gd name="T18" fmla="*/ 456 w 654"/>
                <a:gd name="T19" fmla="*/ 169 h 193"/>
                <a:gd name="T20" fmla="*/ 500 w 654"/>
                <a:gd name="T21" fmla="*/ 148 h 193"/>
                <a:gd name="T22" fmla="*/ 536 w 654"/>
                <a:gd name="T23" fmla="*/ 128 h 193"/>
                <a:gd name="T24" fmla="*/ 570 w 654"/>
                <a:gd name="T25" fmla="*/ 107 h 193"/>
                <a:gd name="T26" fmla="*/ 596 w 654"/>
                <a:gd name="T27" fmla="*/ 86 h 193"/>
                <a:gd name="T28" fmla="*/ 622 w 654"/>
                <a:gd name="T29" fmla="*/ 68 h 193"/>
                <a:gd name="T30" fmla="*/ 638 w 654"/>
                <a:gd name="T31" fmla="*/ 50 h 193"/>
                <a:gd name="T32" fmla="*/ 648 w 654"/>
                <a:gd name="T33" fmla="*/ 39 h 193"/>
                <a:gd name="T34" fmla="*/ 654 w 654"/>
                <a:gd name="T35" fmla="*/ 37 h 193"/>
                <a:gd name="T36" fmla="*/ 612 w 654"/>
                <a:gd name="T37" fmla="*/ 0 h 193"/>
                <a:gd name="T38" fmla="*/ 612 w 654"/>
                <a:gd name="T39" fmla="*/ 3 h 193"/>
                <a:gd name="T40" fmla="*/ 601 w 654"/>
                <a:gd name="T41" fmla="*/ 13 h 193"/>
                <a:gd name="T42" fmla="*/ 586 w 654"/>
                <a:gd name="T43" fmla="*/ 26 h 193"/>
                <a:gd name="T44" fmla="*/ 565 w 654"/>
                <a:gd name="T45" fmla="*/ 44 h 193"/>
                <a:gd name="T46" fmla="*/ 539 w 654"/>
                <a:gd name="T47" fmla="*/ 60 h 193"/>
                <a:gd name="T48" fmla="*/ 510 w 654"/>
                <a:gd name="T49" fmla="*/ 81 h 193"/>
                <a:gd name="T50" fmla="*/ 474 w 654"/>
                <a:gd name="T51" fmla="*/ 102 h 193"/>
                <a:gd name="T52" fmla="*/ 435 w 654"/>
                <a:gd name="T53" fmla="*/ 117 h 193"/>
                <a:gd name="T54" fmla="*/ 396 w 654"/>
                <a:gd name="T55" fmla="*/ 130 h 193"/>
                <a:gd name="T56" fmla="*/ 352 w 654"/>
                <a:gd name="T57" fmla="*/ 138 h 193"/>
                <a:gd name="T58" fmla="*/ 302 w 654"/>
                <a:gd name="T59" fmla="*/ 141 h 193"/>
                <a:gd name="T60" fmla="*/ 255 w 654"/>
                <a:gd name="T61" fmla="*/ 133 h 193"/>
                <a:gd name="T62" fmla="*/ 203 w 654"/>
                <a:gd name="T63" fmla="*/ 117 h 193"/>
                <a:gd name="T64" fmla="*/ 148 w 654"/>
                <a:gd name="T65" fmla="*/ 94 h 193"/>
                <a:gd name="T66" fmla="*/ 94 w 654"/>
                <a:gd name="T67" fmla="*/ 57 h 193"/>
                <a:gd name="T68" fmla="*/ 36 w 654"/>
                <a:gd name="T69" fmla="*/ 8 h 193"/>
                <a:gd name="T70" fmla="*/ 36 w 654"/>
                <a:gd name="T71" fmla="*/ 8 h 193"/>
                <a:gd name="T72" fmla="*/ 0 w 654"/>
                <a:gd name="T73" fmla="*/ 4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4" h="193">
                  <a:moveTo>
                    <a:pt x="0" y="44"/>
                  </a:moveTo>
                  <a:lnTo>
                    <a:pt x="0" y="44"/>
                  </a:lnTo>
                  <a:lnTo>
                    <a:pt x="63" y="99"/>
                  </a:lnTo>
                  <a:lnTo>
                    <a:pt x="122" y="141"/>
                  </a:lnTo>
                  <a:lnTo>
                    <a:pt x="182" y="169"/>
                  </a:lnTo>
                  <a:lnTo>
                    <a:pt x="245" y="185"/>
                  </a:lnTo>
                  <a:lnTo>
                    <a:pt x="302" y="193"/>
                  </a:lnTo>
                  <a:lnTo>
                    <a:pt x="357" y="190"/>
                  </a:lnTo>
                  <a:lnTo>
                    <a:pt x="406" y="182"/>
                  </a:lnTo>
                  <a:lnTo>
                    <a:pt x="456" y="169"/>
                  </a:lnTo>
                  <a:lnTo>
                    <a:pt x="500" y="148"/>
                  </a:lnTo>
                  <a:lnTo>
                    <a:pt x="536" y="128"/>
                  </a:lnTo>
                  <a:lnTo>
                    <a:pt x="570" y="107"/>
                  </a:lnTo>
                  <a:lnTo>
                    <a:pt x="596" y="86"/>
                  </a:lnTo>
                  <a:lnTo>
                    <a:pt x="622" y="68"/>
                  </a:lnTo>
                  <a:lnTo>
                    <a:pt x="638" y="50"/>
                  </a:lnTo>
                  <a:lnTo>
                    <a:pt x="648" y="39"/>
                  </a:lnTo>
                  <a:lnTo>
                    <a:pt x="654" y="37"/>
                  </a:lnTo>
                  <a:lnTo>
                    <a:pt x="612" y="0"/>
                  </a:lnTo>
                  <a:lnTo>
                    <a:pt x="612" y="3"/>
                  </a:lnTo>
                  <a:lnTo>
                    <a:pt x="601" y="13"/>
                  </a:lnTo>
                  <a:lnTo>
                    <a:pt x="586" y="26"/>
                  </a:lnTo>
                  <a:lnTo>
                    <a:pt x="565" y="44"/>
                  </a:lnTo>
                  <a:lnTo>
                    <a:pt x="539" y="60"/>
                  </a:lnTo>
                  <a:lnTo>
                    <a:pt x="510" y="81"/>
                  </a:lnTo>
                  <a:lnTo>
                    <a:pt x="474" y="102"/>
                  </a:lnTo>
                  <a:lnTo>
                    <a:pt x="435" y="117"/>
                  </a:lnTo>
                  <a:lnTo>
                    <a:pt x="396" y="130"/>
                  </a:lnTo>
                  <a:lnTo>
                    <a:pt x="352" y="138"/>
                  </a:lnTo>
                  <a:lnTo>
                    <a:pt x="302" y="141"/>
                  </a:lnTo>
                  <a:lnTo>
                    <a:pt x="255" y="133"/>
                  </a:lnTo>
                  <a:lnTo>
                    <a:pt x="203" y="117"/>
                  </a:lnTo>
                  <a:lnTo>
                    <a:pt x="148" y="94"/>
                  </a:lnTo>
                  <a:lnTo>
                    <a:pt x="94" y="5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07" name="Freeform 19"/>
            <p:cNvSpPr>
              <a:spLocks/>
            </p:cNvSpPr>
            <p:nvPr/>
          </p:nvSpPr>
          <p:spPr bwMode="auto">
            <a:xfrm>
              <a:off x="3948" y="709"/>
              <a:ext cx="153" cy="436"/>
            </a:xfrm>
            <a:custGeom>
              <a:avLst/>
              <a:gdLst>
                <a:gd name="T0" fmla="*/ 31 w 153"/>
                <a:gd name="T1" fmla="*/ 39 h 436"/>
                <a:gd name="T2" fmla="*/ 29 w 153"/>
                <a:gd name="T3" fmla="*/ 15 h 436"/>
                <a:gd name="T4" fmla="*/ 26 w 153"/>
                <a:gd name="T5" fmla="*/ 26 h 436"/>
                <a:gd name="T6" fmla="*/ 16 w 153"/>
                <a:gd name="T7" fmla="*/ 54 h 436"/>
                <a:gd name="T8" fmla="*/ 8 w 153"/>
                <a:gd name="T9" fmla="*/ 101 h 436"/>
                <a:gd name="T10" fmla="*/ 0 w 153"/>
                <a:gd name="T11" fmla="*/ 156 h 436"/>
                <a:gd name="T12" fmla="*/ 5 w 153"/>
                <a:gd name="T13" fmla="*/ 218 h 436"/>
                <a:gd name="T14" fmla="*/ 21 w 153"/>
                <a:gd name="T15" fmla="*/ 291 h 436"/>
                <a:gd name="T16" fmla="*/ 57 w 153"/>
                <a:gd name="T17" fmla="*/ 366 h 436"/>
                <a:gd name="T18" fmla="*/ 117 w 153"/>
                <a:gd name="T19" fmla="*/ 436 h 436"/>
                <a:gd name="T20" fmla="*/ 153 w 153"/>
                <a:gd name="T21" fmla="*/ 400 h 436"/>
                <a:gd name="T22" fmla="*/ 104 w 153"/>
                <a:gd name="T23" fmla="*/ 335 h 436"/>
                <a:gd name="T24" fmla="*/ 73 w 153"/>
                <a:gd name="T25" fmla="*/ 270 h 436"/>
                <a:gd name="T26" fmla="*/ 57 w 153"/>
                <a:gd name="T27" fmla="*/ 213 h 436"/>
                <a:gd name="T28" fmla="*/ 57 w 153"/>
                <a:gd name="T29" fmla="*/ 156 h 436"/>
                <a:gd name="T30" fmla="*/ 60 w 153"/>
                <a:gd name="T31" fmla="*/ 106 h 436"/>
                <a:gd name="T32" fmla="*/ 68 w 153"/>
                <a:gd name="T33" fmla="*/ 70 h 436"/>
                <a:gd name="T34" fmla="*/ 78 w 153"/>
                <a:gd name="T35" fmla="*/ 46 h 436"/>
                <a:gd name="T36" fmla="*/ 81 w 153"/>
                <a:gd name="T37" fmla="*/ 36 h 436"/>
                <a:gd name="T38" fmla="*/ 78 w 153"/>
                <a:gd name="T39" fmla="*/ 13 h 436"/>
                <a:gd name="T40" fmla="*/ 81 w 153"/>
                <a:gd name="T41" fmla="*/ 36 h 436"/>
                <a:gd name="T42" fmla="*/ 81 w 153"/>
                <a:gd name="T43" fmla="*/ 13 h 436"/>
                <a:gd name="T44" fmla="*/ 65 w 153"/>
                <a:gd name="T45" fmla="*/ 0 h 436"/>
                <a:gd name="T46" fmla="*/ 44 w 153"/>
                <a:gd name="T47" fmla="*/ 0 h 436"/>
                <a:gd name="T48" fmla="*/ 29 w 153"/>
                <a:gd name="T49" fmla="*/ 15 h 436"/>
                <a:gd name="T50" fmla="*/ 31 w 153"/>
                <a:gd name="T51" fmla="*/ 39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3" h="436">
                  <a:moveTo>
                    <a:pt x="31" y="39"/>
                  </a:moveTo>
                  <a:lnTo>
                    <a:pt x="29" y="15"/>
                  </a:lnTo>
                  <a:lnTo>
                    <a:pt x="26" y="26"/>
                  </a:lnTo>
                  <a:lnTo>
                    <a:pt x="16" y="54"/>
                  </a:lnTo>
                  <a:lnTo>
                    <a:pt x="8" y="101"/>
                  </a:lnTo>
                  <a:lnTo>
                    <a:pt x="0" y="156"/>
                  </a:lnTo>
                  <a:lnTo>
                    <a:pt x="5" y="218"/>
                  </a:lnTo>
                  <a:lnTo>
                    <a:pt x="21" y="291"/>
                  </a:lnTo>
                  <a:lnTo>
                    <a:pt x="57" y="366"/>
                  </a:lnTo>
                  <a:lnTo>
                    <a:pt x="117" y="436"/>
                  </a:lnTo>
                  <a:lnTo>
                    <a:pt x="153" y="400"/>
                  </a:lnTo>
                  <a:lnTo>
                    <a:pt x="104" y="335"/>
                  </a:lnTo>
                  <a:lnTo>
                    <a:pt x="73" y="270"/>
                  </a:lnTo>
                  <a:lnTo>
                    <a:pt x="57" y="213"/>
                  </a:lnTo>
                  <a:lnTo>
                    <a:pt x="57" y="156"/>
                  </a:lnTo>
                  <a:lnTo>
                    <a:pt x="60" y="106"/>
                  </a:lnTo>
                  <a:lnTo>
                    <a:pt x="68" y="70"/>
                  </a:lnTo>
                  <a:lnTo>
                    <a:pt x="78" y="46"/>
                  </a:lnTo>
                  <a:lnTo>
                    <a:pt x="81" y="36"/>
                  </a:lnTo>
                  <a:lnTo>
                    <a:pt x="78" y="13"/>
                  </a:lnTo>
                  <a:lnTo>
                    <a:pt x="81" y="36"/>
                  </a:lnTo>
                  <a:lnTo>
                    <a:pt x="81" y="13"/>
                  </a:lnTo>
                  <a:lnTo>
                    <a:pt x="65" y="0"/>
                  </a:lnTo>
                  <a:lnTo>
                    <a:pt x="44" y="0"/>
                  </a:lnTo>
                  <a:lnTo>
                    <a:pt x="29" y="15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08" name="Freeform 20"/>
            <p:cNvSpPr>
              <a:spLocks/>
            </p:cNvSpPr>
            <p:nvPr/>
          </p:nvSpPr>
          <p:spPr bwMode="auto">
            <a:xfrm>
              <a:off x="3927" y="423"/>
              <a:ext cx="99" cy="325"/>
            </a:xfrm>
            <a:custGeom>
              <a:avLst/>
              <a:gdLst>
                <a:gd name="T0" fmla="*/ 57 w 99"/>
                <a:gd name="T1" fmla="*/ 0 h 325"/>
                <a:gd name="T2" fmla="*/ 57 w 99"/>
                <a:gd name="T3" fmla="*/ 0 h 325"/>
                <a:gd name="T4" fmla="*/ 18 w 99"/>
                <a:gd name="T5" fmla="*/ 52 h 325"/>
                <a:gd name="T6" fmla="*/ 0 w 99"/>
                <a:gd name="T7" fmla="*/ 106 h 325"/>
                <a:gd name="T8" fmla="*/ 0 w 99"/>
                <a:gd name="T9" fmla="*/ 161 h 325"/>
                <a:gd name="T10" fmla="*/ 8 w 99"/>
                <a:gd name="T11" fmla="*/ 210 h 325"/>
                <a:gd name="T12" fmla="*/ 18 w 99"/>
                <a:gd name="T13" fmla="*/ 254 h 325"/>
                <a:gd name="T14" fmla="*/ 34 w 99"/>
                <a:gd name="T15" fmla="*/ 291 h 325"/>
                <a:gd name="T16" fmla="*/ 47 w 99"/>
                <a:gd name="T17" fmla="*/ 317 h 325"/>
                <a:gd name="T18" fmla="*/ 52 w 99"/>
                <a:gd name="T19" fmla="*/ 325 h 325"/>
                <a:gd name="T20" fmla="*/ 99 w 99"/>
                <a:gd name="T21" fmla="*/ 299 h 325"/>
                <a:gd name="T22" fmla="*/ 94 w 99"/>
                <a:gd name="T23" fmla="*/ 291 h 325"/>
                <a:gd name="T24" fmla="*/ 86 w 99"/>
                <a:gd name="T25" fmla="*/ 270 h 325"/>
                <a:gd name="T26" fmla="*/ 70 w 99"/>
                <a:gd name="T27" fmla="*/ 239 h 325"/>
                <a:gd name="T28" fmla="*/ 60 w 99"/>
                <a:gd name="T29" fmla="*/ 200 h 325"/>
                <a:gd name="T30" fmla="*/ 52 w 99"/>
                <a:gd name="T31" fmla="*/ 156 h 325"/>
                <a:gd name="T32" fmla="*/ 52 w 99"/>
                <a:gd name="T33" fmla="*/ 117 h 325"/>
                <a:gd name="T34" fmla="*/ 65 w 99"/>
                <a:gd name="T35" fmla="*/ 78 h 325"/>
                <a:gd name="T36" fmla="*/ 94 w 99"/>
                <a:gd name="T37" fmla="*/ 41 h 325"/>
                <a:gd name="T38" fmla="*/ 94 w 99"/>
                <a:gd name="T39" fmla="*/ 41 h 325"/>
                <a:gd name="T40" fmla="*/ 57 w 99"/>
                <a:gd name="T41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9" h="325">
                  <a:moveTo>
                    <a:pt x="57" y="0"/>
                  </a:moveTo>
                  <a:lnTo>
                    <a:pt x="57" y="0"/>
                  </a:lnTo>
                  <a:lnTo>
                    <a:pt x="18" y="52"/>
                  </a:lnTo>
                  <a:lnTo>
                    <a:pt x="0" y="106"/>
                  </a:lnTo>
                  <a:lnTo>
                    <a:pt x="0" y="161"/>
                  </a:lnTo>
                  <a:lnTo>
                    <a:pt x="8" y="210"/>
                  </a:lnTo>
                  <a:lnTo>
                    <a:pt x="18" y="254"/>
                  </a:lnTo>
                  <a:lnTo>
                    <a:pt x="34" y="291"/>
                  </a:lnTo>
                  <a:lnTo>
                    <a:pt x="47" y="317"/>
                  </a:lnTo>
                  <a:lnTo>
                    <a:pt x="52" y="325"/>
                  </a:lnTo>
                  <a:lnTo>
                    <a:pt x="99" y="299"/>
                  </a:lnTo>
                  <a:lnTo>
                    <a:pt x="94" y="291"/>
                  </a:lnTo>
                  <a:lnTo>
                    <a:pt x="86" y="270"/>
                  </a:lnTo>
                  <a:lnTo>
                    <a:pt x="70" y="239"/>
                  </a:lnTo>
                  <a:lnTo>
                    <a:pt x="60" y="200"/>
                  </a:lnTo>
                  <a:lnTo>
                    <a:pt x="52" y="156"/>
                  </a:lnTo>
                  <a:lnTo>
                    <a:pt x="52" y="117"/>
                  </a:lnTo>
                  <a:lnTo>
                    <a:pt x="65" y="78"/>
                  </a:lnTo>
                  <a:lnTo>
                    <a:pt x="94" y="41"/>
                  </a:lnTo>
                  <a:lnTo>
                    <a:pt x="94" y="4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09" name="Freeform 21"/>
            <p:cNvSpPr>
              <a:spLocks/>
            </p:cNvSpPr>
            <p:nvPr/>
          </p:nvSpPr>
          <p:spPr bwMode="auto">
            <a:xfrm>
              <a:off x="3984" y="360"/>
              <a:ext cx="349" cy="133"/>
            </a:xfrm>
            <a:custGeom>
              <a:avLst/>
              <a:gdLst>
                <a:gd name="T0" fmla="*/ 295 w 349"/>
                <a:gd name="T1" fmla="*/ 117 h 133"/>
                <a:gd name="T2" fmla="*/ 341 w 349"/>
                <a:gd name="T3" fmla="*/ 89 h 133"/>
                <a:gd name="T4" fmla="*/ 331 w 349"/>
                <a:gd name="T5" fmla="*/ 78 h 133"/>
                <a:gd name="T6" fmla="*/ 313 w 349"/>
                <a:gd name="T7" fmla="*/ 63 h 133"/>
                <a:gd name="T8" fmla="*/ 282 w 349"/>
                <a:gd name="T9" fmla="*/ 37 h 133"/>
                <a:gd name="T10" fmla="*/ 240 w 349"/>
                <a:gd name="T11" fmla="*/ 13 h 133"/>
                <a:gd name="T12" fmla="*/ 185 w 349"/>
                <a:gd name="T13" fmla="*/ 0 h 133"/>
                <a:gd name="T14" fmla="*/ 125 w 349"/>
                <a:gd name="T15" fmla="*/ 0 h 133"/>
                <a:gd name="T16" fmla="*/ 63 w 349"/>
                <a:gd name="T17" fmla="*/ 19 h 133"/>
                <a:gd name="T18" fmla="*/ 0 w 349"/>
                <a:gd name="T19" fmla="*/ 63 h 133"/>
                <a:gd name="T20" fmla="*/ 37 w 349"/>
                <a:gd name="T21" fmla="*/ 104 h 133"/>
                <a:gd name="T22" fmla="*/ 89 w 349"/>
                <a:gd name="T23" fmla="*/ 65 h 133"/>
                <a:gd name="T24" fmla="*/ 136 w 349"/>
                <a:gd name="T25" fmla="*/ 52 h 133"/>
                <a:gd name="T26" fmla="*/ 180 w 349"/>
                <a:gd name="T27" fmla="*/ 52 h 133"/>
                <a:gd name="T28" fmla="*/ 219 w 349"/>
                <a:gd name="T29" fmla="*/ 65 h 133"/>
                <a:gd name="T30" fmla="*/ 250 w 349"/>
                <a:gd name="T31" fmla="*/ 84 h 133"/>
                <a:gd name="T32" fmla="*/ 276 w 349"/>
                <a:gd name="T33" fmla="*/ 104 h 133"/>
                <a:gd name="T34" fmla="*/ 295 w 349"/>
                <a:gd name="T35" fmla="*/ 120 h 133"/>
                <a:gd name="T36" fmla="*/ 300 w 349"/>
                <a:gd name="T37" fmla="*/ 125 h 133"/>
                <a:gd name="T38" fmla="*/ 347 w 349"/>
                <a:gd name="T39" fmla="*/ 97 h 133"/>
                <a:gd name="T40" fmla="*/ 300 w 349"/>
                <a:gd name="T41" fmla="*/ 125 h 133"/>
                <a:gd name="T42" fmla="*/ 321 w 349"/>
                <a:gd name="T43" fmla="*/ 133 h 133"/>
                <a:gd name="T44" fmla="*/ 339 w 349"/>
                <a:gd name="T45" fmla="*/ 125 h 133"/>
                <a:gd name="T46" fmla="*/ 349 w 349"/>
                <a:gd name="T47" fmla="*/ 110 h 133"/>
                <a:gd name="T48" fmla="*/ 341 w 349"/>
                <a:gd name="T49" fmla="*/ 89 h 133"/>
                <a:gd name="T50" fmla="*/ 295 w 349"/>
                <a:gd name="T51" fmla="*/ 11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133">
                  <a:moveTo>
                    <a:pt x="295" y="117"/>
                  </a:moveTo>
                  <a:lnTo>
                    <a:pt x="341" y="89"/>
                  </a:lnTo>
                  <a:lnTo>
                    <a:pt x="331" y="78"/>
                  </a:lnTo>
                  <a:lnTo>
                    <a:pt x="313" y="63"/>
                  </a:lnTo>
                  <a:lnTo>
                    <a:pt x="282" y="37"/>
                  </a:lnTo>
                  <a:lnTo>
                    <a:pt x="240" y="13"/>
                  </a:lnTo>
                  <a:lnTo>
                    <a:pt x="185" y="0"/>
                  </a:lnTo>
                  <a:lnTo>
                    <a:pt x="125" y="0"/>
                  </a:lnTo>
                  <a:lnTo>
                    <a:pt x="63" y="19"/>
                  </a:lnTo>
                  <a:lnTo>
                    <a:pt x="0" y="63"/>
                  </a:lnTo>
                  <a:lnTo>
                    <a:pt x="37" y="104"/>
                  </a:lnTo>
                  <a:lnTo>
                    <a:pt x="89" y="65"/>
                  </a:lnTo>
                  <a:lnTo>
                    <a:pt x="136" y="52"/>
                  </a:lnTo>
                  <a:lnTo>
                    <a:pt x="180" y="52"/>
                  </a:lnTo>
                  <a:lnTo>
                    <a:pt x="219" y="65"/>
                  </a:lnTo>
                  <a:lnTo>
                    <a:pt x="250" y="84"/>
                  </a:lnTo>
                  <a:lnTo>
                    <a:pt x="276" y="104"/>
                  </a:lnTo>
                  <a:lnTo>
                    <a:pt x="295" y="120"/>
                  </a:lnTo>
                  <a:lnTo>
                    <a:pt x="300" y="125"/>
                  </a:lnTo>
                  <a:lnTo>
                    <a:pt x="347" y="97"/>
                  </a:lnTo>
                  <a:lnTo>
                    <a:pt x="300" y="125"/>
                  </a:lnTo>
                  <a:lnTo>
                    <a:pt x="321" y="133"/>
                  </a:lnTo>
                  <a:lnTo>
                    <a:pt x="339" y="125"/>
                  </a:lnTo>
                  <a:lnTo>
                    <a:pt x="349" y="110"/>
                  </a:lnTo>
                  <a:lnTo>
                    <a:pt x="341" y="89"/>
                  </a:lnTo>
                  <a:lnTo>
                    <a:pt x="295" y="117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10" name="Freeform 22"/>
            <p:cNvSpPr>
              <a:spLocks/>
            </p:cNvSpPr>
            <p:nvPr/>
          </p:nvSpPr>
          <p:spPr bwMode="auto">
            <a:xfrm>
              <a:off x="4266" y="256"/>
              <a:ext cx="109" cy="221"/>
            </a:xfrm>
            <a:custGeom>
              <a:avLst/>
              <a:gdLst>
                <a:gd name="T0" fmla="*/ 83 w 109"/>
                <a:gd name="T1" fmla="*/ 0 h 221"/>
                <a:gd name="T2" fmla="*/ 83 w 109"/>
                <a:gd name="T3" fmla="*/ 0 h 221"/>
                <a:gd name="T4" fmla="*/ 44 w 109"/>
                <a:gd name="T5" fmla="*/ 29 h 221"/>
                <a:gd name="T6" fmla="*/ 18 w 109"/>
                <a:gd name="T7" fmla="*/ 65 h 221"/>
                <a:gd name="T8" fmla="*/ 5 w 109"/>
                <a:gd name="T9" fmla="*/ 102 h 221"/>
                <a:gd name="T10" fmla="*/ 0 w 109"/>
                <a:gd name="T11" fmla="*/ 138 h 221"/>
                <a:gd name="T12" fmla="*/ 2 w 109"/>
                <a:gd name="T13" fmla="*/ 169 h 221"/>
                <a:gd name="T14" fmla="*/ 7 w 109"/>
                <a:gd name="T15" fmla="*/ 195 h 221"/>
                <a:gd name="T16" fmla="*/ 10 w 109"/>
                <a:gd name="T17" fmla="*/ 214 h 221"/>
                <a:gd name="T18" fmla="*/ 13 w 109"/>
                <a:gd name="T19" fmla="*/ 221 h 221"/>
                <a:gd name="T20" fmla="*/ 65 w 109"/>
                <a:gd name="T21" fmla="*/ 201 h 221"/>
                <a:gd name="T22" fmla="*/ 62 w 109"/>
                <a:gd name="T23" fmla="*/ 198 h 221"/>
                <a:gd name="T24" fmla="*/ 59 w 109"/>
                <a:gd name="T25" fmla="*/ 185 h 221"/>
                <a:gd name="T26" fmla="*/ 54 w 109"/>
                <a:gd name="T27" fmla="*/ 164 h 221"/>
                <a:gd name="T28" fmla="*/ 57 w 109"/>
                <a:gd name="T29" fmla="*/ 138 h 221"/>
                <a:gd name="T30" fmla="*/ 57 w 109"/>
                <a:gd name="T31" fmla="*/ 112 h 221"/>
                <a:gd name="T32" fmla="*/ 65 w 109"/>
                <a:gd name="T33" fmla="*/ 91 h 221"/>
                <a:gd name="T34" fmla="*/ 80 w 109"/>
                <a:gd name="T35" fmla="*/ 65 h 221"/>
                <a:gd name="T36" fmla="*/ 109 w 109"/>
                <a:gd name="T37" fmla="*/ 47 h 221"/>
                <a:gd name="T38" fmla="*/ 109 w 109"/>
                <a:gd name="T39" fmla="*/ 47 h 221"/>
                <a:gd name="T40" fmla="*/ 83 w 109"/>
                <a:gd name="T4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9" h="221">
                  <a:moveTo>
                    <a:pt x="83" y="0"/>
                  </a:moveTo>
                  <a:lnTo>
                    <a:pt x="83" y="0"/>
                  </a:lnTo>
                  <a:lnTo>
                    <a:pt x="44" y="29"/>
                  </a:lnTo>
                  <a:lnTo>
                    <a:pt x="18" y="65"/>
                  </a:lnTo>
                  <a:lnTo>
                    <a:pt x="5" y="102"/>
                  </a:lnTo>
                  <a:lnTo>
                    <a:pt x="0" y="138"/>
                  </a:lnTo>
                  <a:lnTo>
                    <a:pt x="2" y="169"/>
                  </a:lnTo>
                  <a:lnTo>
                    <a:pt x="7" y="195"/>
                  </a:lnTo>
                  <a:lnTo>
                    <a:pt x="10" y="214"/>
                  </a:lnTo>
                  <a:lnTo>
                    <a:pt x="13" y="221"/>
                  </a:lnTo>
                  <a:lnTo>
                    <a:pt x="65" y="201"/>
                  </a:lnTo>
                  <a:lnTo>
                    <a:pt x="62" y="198"/>
                  </a:lnTo>
                  <a:lnTo>
                    <a:pt x="59" y="185"/>
                  </a:lnTo>
                  <a:lnTo>
                    <a:pt x="54" y="164"/>
                  </a:lnTo>
                  <a:lnTo>
                    <a:pt x="57" y="138"/>
                  </a:lnTo>
                  <a:lnTo>
                    <a:pt x="57" y="112"/>
                  </a:lnTo>
                  <a:lnTo>
                    <a:pt x="65" y="91"/>
                  </a:lnTo>
                  <a:lnTo>
                    <a:pt x="80" y="65"/>
                  </a:lnTo>
                  <a:lnTo>
                    <a:pt x="109" y="47"/>
                  </a:lnTo>
                  <a:lnTo>
                    <a:pt x="109" y="4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33F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8311" name="Picture 23" descr="C:\apps\netdraw\ISOMETRC\ROUTERI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3038475"/>
            <a:ext cx="303213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312" name="Line 24"/>
          <p:cNvSpPr>
            <a:spLocks noChangeShapeType="1"/>
          </p:cNvSpPr>
          <p:nvPr/>
        </p:nvSpPr>
        <p:spPr bwMode="auto">
          <a:xfrm flipV="1">
            <a:off x="5762625" y="4565650"/>
            <a:ext cx="153988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3" name="Line 25"/>
          <p:cNvSpPr>
            <a:spLocks noChangeShapeType="1"/>
          </p:cNvSpPr>
          <p:nvPr/>
        </p:nvSpPr>
        <p:spPr bwMode="auto">
          <a:xfrm flipV="1">
            <a:off x="6030913" y="4197350"/>
            <a:ext cx="153987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4" name="Line 26"/>
          <p:cNvSpPr>
            <a:spLocks noChangeShapeType="1"/>
          </p:cNvSpPr>
          <p:nvPr/>
        </p:nvSpPr>
        <p:spPr bwMode="auto">
          <a:xfrm>
            <a:off x="6338888" y="4144963"/>
            <a:ext cx="231775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5" name="Line 27"/>
          <p:cNvSpPr>
            <a:spLocks noChangeShapeType="1"/>
          </p:cNvSpPr>
          <p:nvPr/>
        </p:nvSpPr>
        <p:spPr bwMode="auto">
          <a:xfrm flipV="1">
            <a:off x="6338888" y="3881438"/>
            <a:ext cx="115887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6" name="Line 28"/>
          <p:cNvSpPr>
            <a:spLocks noChangeShapeType="1"/>
          </p:cNvSpPr>
          <p:nvPr/>
        </p:nvSpPr>
        <p:spPr bwMode="auto">
          <a:xfrm>
            <a:off x="6646863" y="3933825"/>
            <a:ext cx="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7" name="Line 29"/>
          <p:cNvSpPr>
            <a:spLocks noChangeShapeType="1"/>
          </p:cNvSpPr>
          <p:nvPr/>
        </p:nvSpPr>
        <p:spPr bwMode="auto">
          <a:xfrm flipV="1">
            <a:off x="6762750" y="4144963"/>
            <a:ext cx="269875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8" name="Line 30"/>
          <p:cNvSpPr>
            <a:spLocks noChangeShapeType="1"/>
          </p:cNvSpPr>
          <p:nvPr/>
        </p:nvSpPr>
        <p:spPr bwMode="auto">
          <a:xfrm flipV="1">
            <a:off x="7186613" y="3722688"/>
            <a:ext cx="0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19" name="Line 31"/>
          <p:cNvSpPr>
            <a:spLocks noChangeShapeType="1"/>
          </p:cNvSpPr>
          <p:nvPr/>
        </p:nvSpPr>
        <p:spPr bwMode="auto">
          <a:xfrm flipV="1">
            <a:off x="7340600" y="3249613"/>
            <a:ext cx="307975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21" name="Text Box 33"/>
          <p:cNvSpPr txBox="1">
            <a:spLocks noChangeArrowheads="1"/>
          </p:cNvSpPr>
          <p:nvPr/>
        </p:nvSpPr>
        <p:spPr bwMode="auto">
          <a:xfrm rot="-2460329">
            <a:off x="4495800" y="3657600"/>
            <a:ext cx="1746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Customer-Provider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Relationship</a:t>
            </a:r>
          </a:p>
        </p:txBody>
      </p:sp>
      <p:sp>
        <p:nvSpPr>
          <p:cNvPr id="268323" name="Text Box 35"/>
          <p:cNvSpPr txBox="1">
            <a:spLocks noChangeArrowheads="1"/>
          </p:cNvSpPr>
          <p:nvPr/>
        </p:nvSpPr>
        <p:spPr bwMode="auto">
          <a:xfrm rot="-2460329">
            <a:off x="6248400" y="2286000"/>
            <a:ext cx="1746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Customer-Provider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Relationship</a:t>
            </a:r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4875213" y="4935538"/>
            <a:ext cx="1017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latin typeface="Times New Roman" panose="02020603050405020304" pitchFamily="18" charset="0"/>
              </a:rPr>
              <a:t>DS Boundary</a:t>
            </a:r>
          </a:p>
          <a:p>
            <a:pPr>
              <a:spcBef>
                <a:spcPct val="0"/>
              </a:spcBef>
            </a:pPr>
            <a:r>
              <a:rPr lang="en-US" sz="1200">
                <a:latin typeface="Times New Roman" panose="02020603050405020304" pitchFamily="18" charset="0"/>
              </a:rPr>
              <a:t>Router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68325" name="Line 37"/>
          <p:cNvSpPr>
            <a:spLocks noChangeShapeType="1"/>
          </p:cNvSpPr>
          <p:nvPr/>
        </p:nvSpPr>
        <p:spPr bwMode="auto">
          <a:xfrm>
            <a:off x="5376863" y="5092700"/>
            <a:ext cx="115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26" name="Text Box 38"/>
          <p:cNvSpPr txBox="1">
            <a:spLocks noChangeArrowheads="1"/>
          </p:cNvSpPr>
          <p:nvPr/>
        </p:nvSpPr>
        <p:spPr bwMode="auto">
          <a:xfrm>
            <a:off x="6684963" y="5040313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Core Router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68327" name="Line 39"/>
          <p:cNvSpPr>
            <a:spLocks noChangeShapeType="1"/>
          </p:cNvSpPr>
          <p:nvPr/>
        </p:nvSpPr>
        <p:spPr bwMode="auto">
          <a:xfrm flipH="1" flipV="1">
            <a:off x="6762750" y="4619625"/>
            <a:ext cx="77788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28" name="Line 40"/>
          <p:cNvSpPr>
            <a:spLocks noChangeShapeType="1"/>
          </p:cNvSpPr>
          <p:nvPr/>
        </p:nvSpPr>
        <p:spPr bwMode="auto">
          <a:xfrm flipV="1">
            <a:off x="5376863" y="4619625"/>
            <a:ext cx="423862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29" name="Text Box 41"/>
          <p:cNvSpPr txBox="1">
            <a:spLocks noChangeArrowheads="1"/>
          </p:cNvSpPr>
          <p:nvPr/>
        </p:nvSpPr>
        <p:spPr bwMode="auto">
          <a:xfrm>
            <a:off x="5915025" y="5410200"/>
            <a:ext cx="63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ISP 1</a:t>
            </a:r>
          </a:p>
        </p:txBody>
      </p:sp>
      <p:sp>
        <p:nvSpPr>
          <p:cNvPr id="268330" name="Text Box 42"/>
          <p:cNvSpPr txBox="1">
            <a:spLocks noChangeArrowheads="1"/>
          </p:cNvSpPr>
          <p:nvPr/>
        </p:nvSpPr>
        <p:spPr bwMode="auto">
          <a:xfrm>
            <a:off x="7216775" y="4344988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ISP2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68331" name="Text Box 43"/>
          <p:cNvSpPr txBox="1">
            <a:spLocks noChangeArrowheads="1"/>
          </p:cNvSpPr>
          <p:nvPr/>
        </p:nvSpPr>
        <p:spPr bwMode="auto">
          <a:xfrm>
            <a:off x="8180388" y="3081338"/>
            <a:ext cx="579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ISP3</a:t>
            </a:r>
          </a:p>
        </p:txBody>
      </p:sp>
      <p:sp>
        <p:nvSpPr>
          <p:cNvPr id="268333" name="Line 45"/>
          <p:cNvSpPr>
            <a:spLocks noChangeShapeType="1"/>
          </p:cNvSpPr>
          <p:nvPr/>
        </p:nvSpPr>
        <p:spPr bwMode="auto">
          <a:xfrm flipV="1">
            <a:off x="5334000" y="4191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334" name="Line 46"/>
          <p:cNvSpPr>
            <a:spLocks noChangeShapeType="1"/>
          </p:cNvSpPr>
          <p:nvPr/>
        </p:nvSpPr>
        <p:spPr bwMode="auto">
          <a:xfrm flipV="1">
            <a:off x="7010400" y="2895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Diffserv Operation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0663" cy="4419600"/>
          </a:xfrm>
        </p:spPr>
        <p:txBody>
          <a:bodyPr/>
          <a:lstStyle/>
          <a:p>
            <a:r>
              <a:rPr lang="en-US" sz="1900"/>
              <a:t>Customer establishes SLA ahead of time</a:t>
            </a:r>
          </a:p>
          <a:p>
            <a:pPr lvl="1"/>
            <a:r>
              <a:rPr lang="en-US" sz="1600"/>
              <a:t>SLA also specifies Traffic Conditioning Agreement (TCA), describes what traffic should look like</a:t>
            </a:r>
          </a:p>
          <a:p>
            <a:r>
              <a:rPr lang="en-US" sz="1900"/>
              <a:t>Customer sends packets</a:t>
            </a:r>
          </a:p>
          <a:p>
            <a:r>
              <a:rPr lang="en-US" sz="1900"/>
              <a:t>DS Boundary router in SP network then:</a:t>
            </a:r>
          </a:p>
          <a:p>
            <a:pPr lvl="1"/>
            <a:r>
              <a:rPr lang="en-US" sz="1600"/>
              <a:t>classifies packets</a:t>
            </a:r>
          </a:p>
          <a:p>
            <a:pPr lvl="1"/>
            <a:r>
              <a:rPr lang="en-US" sz="1600"/>
              <a:t>meters packets</a:t>
            </a:r>
          </a:p>
          <a:p>
            <a:pPr lvl="1"/>
            <a:r>
              <a:rPr lang="en-US" sz="1600"/>
              <a:t>drops packets</a:t>
            </a:r>
          </a:p>
          <a:p>
            <a:pPr lvl="1"/>
            <a:r>
              <a:rPr lang="en-US" sz="1600"/>
              <a:t>shapes packets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5176838" y="2762250"/>
            <a:ext cx="395287" cy="206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5572125" y="3044825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>
            <a:off x="5572125" y="3749675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5572125" y="4502150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1" name="Oval 9"/>
          <p:cNvSpPr>
            <a:spLocks noChangeArrowheads="1"/>
          </p:cNvSpPr>
          <p:nvPr/>
        </p:nvSpPr>
        <p:spPr bwMode="auto">
          <a:xfrm>
            <a:off x="6008688" y="2855913"/>
            <a:ext cx="555625" cy="33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Meter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6881813" y="2386013"/>
            <a:ext cx="555625" cy="3302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Profile</a:t>
            </a:r>
          </a:p>
        </p:txBody>
      </p:sp>
      <p:sp>
        <p:nvSpPr>
          <p:cNvPr id="269323" name="Freeform 11"/>
          <p:cNvSpPr>
            <a:spLocks/>
          </p:cNvSpPr>
          <p:nvPr/>
        </p:nvSpPr>
        <p:spPr bwMode="auto">
          <a:xfrm>
            <a:off x="6286500" y="2574925"/>
            <a:ext cx="595313" cy="280988"/>
          </a:xfrm>
          <a:custGeom>
            <a:avLst/>
            <a:gdLst>
              <a:gd name="T0" fmla="*/ 720 w 720"/>
              <a:gd name="T1" fmla="*/ 0 h 288"/>
              <a:gd name="T2" fmla="*/ 0 w 720"/>
              <a:gd name="T3" fmla="*/ 0 h 288"/>
              <a:gd name="T4" fmla="*/ 0 w 720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88">
                <a:moveTo>
                  <a:pt x="720" y="0"/>
                </a:moveTo>
                <a:lnTo>
                  <a:pt x="0" y="0"/>
                </a:lnTo>
                <a:lnTo>
                  <a:pt x="0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AutoShape 12"/>
          <p:cNvSpPr>
            <a:spLocks noChangeArrowheads="1"/>
          </p:cNvSpPr>
          <p:nvPr/>
        </p:nvSpPr>
        <p:spPr bwMode="auto">
          <a:xfrm>
            <a:off x="6881813" y="4125913"/>
            <a:ext cx="515937" cy="3286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Times New Roman" panose="02020603050405020304" pitchFamily="18" charset="0"/>
              </a:rPr>
              <a:t>Marker</a:t>
            </a:r>
            <a:endParaRPr lang="en-US" sz="1800">
              <a:latin typeface="Times New Roman" panose="02020603050405020304" pitchFamily="18" charset="0"/>
            </a:endParaRPr>
          </a:p>
        </p:txBody>
      </p:sp>
      <p:sp>
        <p:nvSpPr>
          <p:cNvPr id="269325" name="AutoShape 13"/>
          <p:cNvSpPr>
            <a:spLocks noChangeArrowheads="1"/>
          </p:cNvSpPr>
          <p:nvPr/>
        </p:nvSpPr>
        <p:spPr bwMode="auto">
          <a:xfrm>
            <a:off x="6881813" y="3044825"/>
            <a:ext cx="555625" cy="328613"/>
          </a:xfrm>
          <a:prstGeom prst="pentag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200">
                <a:latin typeface="Times New Roman" panose="02020603050405020304" pitchFamily="18" charset="0"/>
              </a:rPr>
              <a:t>Dropper</a:t>
            </a:r>
          </a:p>
        </p:txBody>
      </p:sp>
      <p:sp>
        <p:nvSpPr>
          <p:cNvPr id="269326" name="AutoShape 14"/>
          <p:cNvSpPr>
            <a:spLocks noChangeArrowheads="1"/>
          </p:cNvSpPr>
          <p:nvPr/>
        </p:nvSpPr>
        <p:spPr bwMode="auto">
          <a:xfrm>
            <a:off x="6921500" y="3562350"/>
            <a:ext cx="476250" cy="328613"/>
          </a:xfrm>
          <a:prstGeom prst="flowChartPunchedTap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Shaper</a:t>
            </a:r>
          </a:p>
        </p:txBody>
      </p:sp>
      <p:sp>
        <p:nvSpPr>
          <p:cNvPr id="269327" name="Rectangle 15"/>
          <p:cNvSpPr>
            <a:spLocks noChangeArrowheads="1"/>
          </p:cNvSpPr>
          <p:nvPr/>
        </p:nvSpPr>
        <p:spPr bwMode="auto">
          <a:xfrm>
            <a:off x="6643688" y="2809875"/>
            <a:ext cx="952500" cy="1879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8" name="Line 16"/>
          <p:cNvSpPr>
            <a:spLocks noChangeShapeType="1"/>
          </p:cNvSpPr>
          <p:nvPr/>
        </p:nvSpPr>
        <p:spPr bwMode="auto">
          <a:xfrm>
            <a:off x="6524625" y="2951163"/>
            <a:ext cx="119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9" name="Line 17"/>
          <p:cNvSpPr>
            <a:spLocks noChangeShapeType="1"/>
          </p:cNvSpPr>
          <p:nvPr/>
        </p:nvSpPr>
        <p:spPr bwMode="auto">
          <a:xfrm>
            <a:off x="6484938" y="3138488"/>
            <a:ext cx="15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0" name="Line 18"/>
          <p:cNvSpPr>
            <a:spLocks noChangeShapeType="1"/>
          </p:cNvSpPr>
          <p:nvPr/>
        </p:nvSpPr>
        <p:spPr bwMode="auto">
          <a:xfrm>
            <a:off x="6564313" y="3044825"/>
            <a:ext cx="7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1" name="Text Box 19"/>
          <p:cNvSpPr txBox="1">
            <a:spLocks noChangeArrowheads="1"/>
          </p:cNvSpPr>
          <p:nvPr/>
        </p:nvSpPr>
        <p:spPr bwMode="auto">
          <a:xfrm>
            <a:off x="5181600" y="3276600"/>
            <a:ext cx="428625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Classifier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6723063" y="4811713"/>
            <a:ext cx="1033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Conditioner</a:t>
            </a:r>
          </a:p>
        </p:txBody>
      </p:sp>
      <p:grpSp>
        <p:nvGrpSpPr>
          <p:cNvPr id="269333" name="Group 21"/>
          <p:cNvGrpSpPr>
            <a:grpSpLocks/>
          </p:cNvGrpSpPr>
          <p:nvPr/>
        </p:nvGrpSpPr>
        <p:grpSpPr bwMode="auto">
          <a:xfrm>
            <a:off x="6167438" y="4502150"/>
            <a:ext cx="198437" cy="46038"/>
            <a:chOff x="1200" y="3792"/>
            <a:chExt cx="240" cy="48"/>
          </a:xfrm>
        </p:grpSpPr>
        <p:sp>
          <p:nvSpPr>
            <p:cNvPr id="269334" name="Oval 22"/>
            <p:cNvSpPr>
              <a:spLocks noChangeArrowheads="1"/>
            </p:cNvSpPr>
            <p:nvPr/>
          </p:nvSpPr>
          <p:spPr bwMode="auto">
            <a:xfrm>
              <a:off x="1200" y="37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5" name="Oval 23"/>
            <p:cNvSpPr>
              <a:spLocks noChangeArrowheads="1"/>
            </p:cNvSpPr>
            <p:nvPr/>
          </p:nvSpPr>
          <p:spPr bwMode="auto">
            <a:xfrm>
              <a:off x="1296" y="37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6" name="Oval 24"/>
            <p:cNvSpPr>
              <a:spLocks noChangeArrowheads="1"/>
            </p:cNvSpPr>
            <p:nvPr/>
          </p:nvSpPr>
          <p:spPr bwMode="auto">
            <a:xfrm>
              <a:off x="1392" y="37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9337" name="Group 25"/>
          <p:cNvGrpSpPr>
            <a:grpSpLocks/>
          </p:cNvGrpSpPr>
          <p:nvPr/>
        </p:nvGrpSpPr>
        <p:grpSpPr bwMode="auto">
          <a:xfrm>
            <a:off x="6167438" y="3749675"/>
            <a:ext cx="198437" cy="47625"/>
            <a:chOff x="1200" y="3792"/>
            <a:chExt cx="240" cy="48"/>
          </a:xfrm>
        </p:grpSpPr>
        <p:sp>
          <p:nvSpPr>
            <p:cNvPr id="269338" name="Oval 26"/>
            <p:cNvSpPr>
              <a:spLocks noChangeArrowheads="1"/>
            </p:cNvSpPr>
            <p:nvPr/>
          </p:nvSpPr>
          <p:spPr bwMode="auto">
            <a:xfrm>
              <a:off x="1200" y="37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9" name="Oval 27"/>
            <p:cNvSpPr>
              <a:spLocks noChangeArrowheads="1"/>
            </p:cNvSpPr>
            <p:nvPr/>
          </p:nvSpPr>
          <p:spPr bwMode="auto">
            <a:xfrm>
              <a:off x="1296" y="37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40" name="Oval 28"/>
            <p:cNvSpPr>
              <a:spLocks noChangeArrowheads="1"/>
            </p:cNvSpPr>
            <p:nvPr/>
          </p:nvSpPr>
          <p:spPr bwMode="auto">
            <a:xfrm>
              <a:off x="1392" y="37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9341" name="Line 29"/>
          <p:cNvSpPr>
            <a:spLocks noChangeShapeType="1"/>
          </p:cNvSpPr>
          <p:nvPr/>
        </p:nvSpPr>
        <p:spPr bwMode="auto">
          <a:xfrm>
            <a:off x="4700588" y="3749675"/>
            <a:ext cx="476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4899025" y="2057400"/>
            <a:ext cx="3132138" cy="343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3" name="Text Box 31"/>
          <p:cNvSpPr txBox="1">
            <a:spLocks noChangeArrowheads="1"/>
          </p:cNvSpPr>
          <p:nvPr/>
        </p:nvSpPr>
        <p:spPr bwMode="auto">
          <a:xfrm>
            <a:off x="4191000" y="3352800"/>
            <a:ext cx="88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Times New Roman" panose="02020603050405020304" pitchFamily="18" charset="0"/>
              </a:rPr>
              <a:t>Packets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Times New Roman" panose="02020603050405020304" pitchFamily="18" charset="0"/>
              </a:rPr>
              <a:t>In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69344" name="Text Box 32"/>
          <p:cNvSpPr txBox="1">
            <a:spLocks noChangeArrowheads="1"/>
          </p:cNvSpPr>
          <p:nvPr/>
        </p:nvSpPr>
        <p:spPr bwMode="auto">
          <a:xfrm>
            <a:off x="8261350" y="3536950"/>
            <a:ext cx="88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Times New Roman" panose="02020603050405020304" pitchFamily="18" charset="0"/>
              </a:rPr>
              <a:t>Packets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Times New Roman" panose="02020603050405020304" pitchFamily="18" charset="0"/>
              </a:rPr>
              <a:t>Out</a:t>
            </a: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269345" name="Text Box 33"/>
          <p:cNvSpPr txBox="1">
            <a:spLocks noChangeArrowheads="1"/>
          </p:cNvSpPr>
          <p:nvPr/>
        </p:nvSpPr>
        <p:spPr bwMode="auto">
          <a:xfrm>
            <a:off x="5638800" y="5105400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DS Boundary Router</a:t>
            </a:r>
          </a:p>
        </p:txBody>
      </p:sp>
      <p:sp>
        <p:nvSpPr>
          <p:cNvPr id="269346" name="Line 34"/>
          <p:cNvSpPr>
            <a:spLocks noChangeShapeType="1"/>
          </p:cNvSpPr>
          <p:nvPr/>
        </p:nvSpPr>
        <p:spPr bwMode="auto">
          <a:xfrm>
            <a:off x="7596188" y="3749675"/>
            <a:ext cx="593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DS Byte and Per Hop Behaviors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Markings are made in an 8 bit field in IP header</a:t>
            </a:r>
          </a:p>
          <a:p>
            <a:pPr lvl="1"/>
            <a:r>
              <a:rPr lang="en-US" sz="1600"/>
              <a:t>Formerly the Type Of Service (TOS) byte - largely unused</a:t>
            </a:r>
          </a:p>
          <a:p>
            <a:pPr lvl="1"/>
            <a:r>
              <a:rPr lang="en-US" sz="1600"/>
              <a:t>6 bits used - 64 values</a:t>
            </a:r>
          </a:p>
          <a:p>
            <a:r>
              <a:rPr lang="en-US" sz="1900"/>
              <a:t>At each router, DS byte value mapped to Per Hop Behavior (PHB)</a:t>
            </a:r>
          </a:p>
          <a:p>
            <a:pPr lvl="1"/>
            <a:r>
              <a:rPr lang="en-US" sz="1600"/>
              <a:t>Specifies observable behavior packets of this type should receive</a:t>
            </a:r>
          </a:p>
          <a:p>
            <a:pPr lvl="1"/>
            <a:r>
              <a:rPr lang="en-US" sz="1600"/>
              <a:t>Mapping same in each router</a:t>
            </a:r>
          </a:p>
          <a:p>
            <a:pPr lvl="1"/>
            <a:r>
              <a:rPr lang="en-US" sz="1600"/>
              <a:t>Default mappings defined</a:t>
            </a:r>
          </a:p>
          <a:p>
            <a:pPr lvl="2"/>
            <a:endParaRPr lang="en-US"/>
          </a:p>
          <a:p>
            <a:pPr lvl="1"/>
            <a:endParaRPr lang="en-US" sz="1600"/>
          </a:p>
        </p:txBody>
      </p:sp>
      <p:grpSp>
        <p:nvGrpSpPr>
          <p:cNvPr id="270349" name="Group 13"/>
          <p:cNvGrpSpPr>
            <a:grpSpLocks/>
          </p:cNvGrpSpPr>
          <p:nvPr/>
        </p:nvGrpSpPr>
        <p:grpSpPr bwMode="auto">
          <a:xfrm>
            <a:off x="5562600" y="3429000"/>
            <a:ext cx="1828800" cy="381000"/>
            <a:chOff x="3312" y="1488"/>
            <a:chExt cx="1152" cy="240"/>
          </a:xfrm>
        </p:grpSpPr>
        <p:sp>
          <p:nvSpPr>
            <p:cNvPr id="270341" name="Rectangle 5"/>
            <p:cNvSpPr>
              <a:spLocks noChangeArrowheads="1"/>
            </p:cNvSpPr>
            <p:nvPr/>
          </p:nvSpPr>
          <p:spPr bwMode="auto">
            <a:xfrm>
              <a:off x="3312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2" name="Rectangle 6"/>
            <p:cNvSpPr>
              <a:spLocks noChangeArrowheads="1"/>
            </p:cNvSpPr>
            <p:nvPr/>
          </p:nvSpPr>
          <p:spPr bwMode="auto">
            <a:xfrm>
              <a:off x="3456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3" name="Rectangle 7"/>
            <p:cNvSpPr>
              <a:spLocks noChangeArrowheads="1"/>
            </p:cNvSpPr>
            <p:nvPr/>
          </p:nvSpPr>
          <p:spPr bwMode="auto">
            <a:xfrm>
              <a:off x="3600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4" name="Rectangle 8"/>
            <p:cNvSpPr>
              <a:spLocks noChangeArrowheads="1"/>
            </p:cNvSpPr>
            <p:nvPr/>
          </p:nvSpPr>
          <p:spPr bwMode="auto">
            <a:xfrm>
              <a:off x="3744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5" name="Rectangle 9"/>
            <p:cNvSpPr>
              <a:spLocks noChangeArrowheads="1"/>
            </p:cNvSpPr>
            <p:nvPr/>
          </p:nvSpPr>
          <p:spPr bwMode="auto">
            <a:xfrm>
              <a:off x="3888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6" name="Rectangle 10"/>
            <p:cNvSpPr>
              <a:spLocks noChangeArrowheads="1"/>
            </p:cNvSpPr>
            <p:nvPr/>
          </p:nvSpPr>
          <p:spPr bwMode="auto">
            <a:xfrm>
              <a:off x="4032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7" name="Rectangle 11"/>
            <p:cNvSpPr>
              <a:spLocks noChangeArrowheads="1"/>
            </p:cNvSpPr>
            <p:nvPr/>
          </p:nvSpPr>
          <p:spPr bwMode="auto">
            <a:xfrm>
              <a:off x="4176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8" name="Rectangle 12"/>
            <p:cNvSpPr>
              <a:spLocks noChangeArrowheads="1"/>
            </p:cNvSpPr>
            <p:nvPr/>
          </p:nvSpPr>
          <p:spPr bwMode="auto">
            <a:xfrm>
              <a:off x="4320" y="1488"/>
              <a:ext cx="14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350" name="AutoShape 14"/>
          <p:cNvSpPr>
            <a:spLocks/>
          </p:cNvSpPr>
          <p:nvPr/>
        </p:nvSpPr>
        <p:spPr bwMode="auto">
          <a:xfrm rot="5368990">
            <a:off x="6991350" y="3905250"/>
            <a:ext cx="304800" cy="419100"/>
          </a:xfrm>
          <a:prstGeom prst="rightBrace">
            <a:avLst>
              <a:gd name="adj1" fmla="val 1145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6781800" y="4267200"/>
            <a:ext cx="1450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CU = Currently</a:t>
            </a:r>
            <a:br>
              <a:rPr lang="en-US"/>
            </a:br>
            <a:r>
              <a:rPr lang="en-US"/>
              <a:t>Unused</a:t>
            </a:r>
          </a:p>
        </p:txBody>
      </p:sp>
      <p:sp>
        <p:nvSpPr>
          <p:cNvPr id="270352" name="AutoShape 16"/>
          <p:cNvSpPr>
            <a:spLocks/>
          </p:cNvSpPr>
          <p:nvPr/>
        </p:nvSpPr>
        <p:spPr bwMode="auto">
          <a:xfrm rot="16122433">
            <a:off x="6132513" y="2465388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5410200" y="2286000"/>
            <a:ext cx="1704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DSCP = DS Code</a:t>
            </a:r>
            <a:br>
              <a:rPr lang="en-US"/>
            </a:br>
            <a:r>
              <a:rPr lang="en-US"/>
              <a:t>Point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 Hop Behaviors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Building Block for Services</a:t>
            </a:r>
          </a:p>
          <a:p>
            <a:pPr lvl="1"/>
            <a:r>
              <a:rPr lang="en-US" sz="1600"/>
              <a:t>General purpose, configurable behavior</a:t>
            </a:r>
          </a:p>
          <a:p>
            <a:r>
              <a:rPr lang="en-US" sz="1900"/>
              <a:t>Small number standardized</a:t>
            </a:r>
          </a:p>
          <a:p>
            <a:r>
              <a:rPr lang="en-US" sz="1900"/>
              <a:t>Room left for experimental PHBs</a:t>
            </a:r>
          </a:p>
          <a:p>
            <a:r>
              <a:rPr lang="en-US" sz="1900"/>
              <a:t>Complex Services defined by complex mappings at boundaries to few PHBs</a:t>
            </a:r>
          </a:p>
          <a:p>
            <a:r>
              <a:rPr lang="en-US" sz="1900"/>
              <a:t>Core routers only know about PHBs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PHB Groups</a:t>
            </a:r>
          </a:p>
          <a:p>
            <a:pPr lvl="1"/>
            <a:r>
              <a:rPr lang="en-US" sz="1600"/>
              <a:t>A set of PHBs who’s behavior is defined relative to each other</a:t>
            </a:r>
          </a:p>
          <a:p>
            <a:pPr lvl="1"/>
            <a:r>
              <a:rPr lang="en-US" sz="1600"/>
              <a:t>Example: PHB A receives twice the bandwidth of PHB B</a:t>
            </a:r>
          </a:p>
          <a:p>
            <a:r>
              <a:rPr lang="en-US" sz="1900"/>
              <a:t>Two standardized PHBs</a:t>
            </a:r>
          </a:p>
          <a:p>
            <a:pPr lvl="1"/>
            <a:r>
              <a:rPr lang="en-US" sz="1600"/>
              <a:t>Expedited Forwarding (EF) RFC 2598</a:t>
            </a:r>
          </a:p>
          <a:p>
            <a:pPr lvl="1"/>
            <a:r>
              <a:rPr lang="en-US" sz="1600"/>
              <a:t>Assured Forwarding (AF) RFC 2597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Expedited Forwarding PHB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1900"/>
              <a:t>Single PHB</a:t>
            </a:r>
          </a:p>
          <a:p>
            <a:pPr>
              <a:lnSpc>
                <a:spcPct val="85000"/>
              </a:lnSpc>
            </a:pPr>
            <a:r>
              <a:rPr lang="en-US" sz="1900"/>
              <a:t>Packets belonging to Behavior Aggregate (BA) receive a configurable amount of link bandwidth</a:t>
            </a:r>
          </a:p>
          <a:p>
            <a:pPr>
              <a:lnSpc>
                <a:spcPct val="85000"/>
              </a:lnSpc>
            </a:pPr>
            <a:r>
              <a:rPr lang="en-US" sz="1900"/>
              <a:t>Circuit Emulation Service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Boundary router polices traffic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Excess traffic discarded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Traffic marked as EF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Enough bandwidth provisioned for all packets in network</a:t>
            </a:r>
          </a:p>
          <a:p>
            <a:pPr lvl="1">
              <a:lnSpc>
                <a:spcPct val="85000"/>
              </a:lnSpc>
            </a:pPr>
            <a:r>
              <a:rPr lang="en-US" sz="1600"/>
              <a:t>Results in no queueing anywhere in network - low delay, no loss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Implementation Straightforward</a:t>
            </a:r>
          </a:p>
          <a:p>
            <a:pPr lvl="1"/>
            <a:r>
              <a:rPr lang="en-US" sz="1600"/>
              <a:t>Weighted Fair Queueing (WFQ) with two queues</a:t>
            </a:r>
          </a:p>
          <a:p>
            <a:pPr lvl="1"/>
            <a:r>
              <a:rPr lang="en-US" sz="1600"/>
              <a:t>Configure rate of WFQ to match service</a:t>
            </a:r>
          </a:p>
          <a:p>
            <a:pPr lvl="1"/>
            <a:r>
              <a:rPr lang="en-US" sz="1600"/>
              <a:t>Priority Queueing also possible</a:t>
            </a:r>
          </a:p>
          <a:p>
            <a:pPr lvl="2"/>
            <a:r>
              <a:rPr lang="en-US"/>
              <a:t>Requires careful policing at periphery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Assured Forwarding PHB Group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900"/>
              <a:t>Defines 12 PHBs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Four classes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Three drop preferences per class</a:t>
            </a:r>
          </a:p>
          <a:p>
            <a:pPr>
              <a:lnSpc>
                <a:spcPct val="90000"/>
              </a:lnSpc>
            </a:pPr>
            <a:r>
              <a:rPr lang="en-US" sz="1900"/>
              <a:t>For each class, bandwidth and buffering is configurable</a:t>
            </a:r>
          </a:p>
          <a:p>
            <a:pPr>
              <a:lnSpc>
                <a:spcPct val="90000"/>
              </a:lnSpc>
            </a:pPr>
            <a:r>
              <a:rPr lang="en-US" sz="1900"/>
              <a:t>Ordering of drop preferences within a class - lower preference means lower loss probability</a:t>
            </a:r>
          </a:p>
          <a:p>
            <a:pPr>
              <a:lnSpc>
                <a:spcPct val="90000"/>
              </a:lnSpc>
            </a:pPr>
            <a:r>
              <a:rPr lang="en-US" sz="1900"/>
              <a:t>Packets within a micro-flow never reordered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Even if within different drop preferences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Implementation using Random Early Drop (RED)</a:t>
            </a:r>
          </a:p>
          <a:p>
            <a:pPr lvl="1"/>
            <a:r>
              <a:rPr lang="en-US" sz="1600"/>
              <a:t>Each class has a single queue</a:t>
            </a:r>
          </a:p>
          <a:p>
            <a:pPr lvl="1"/>
            <a:r>
              <a:rPr lang="en-US" sz="1600"/>
              <a:t>Packets dropped randomly when arriving</a:t>
            </a:r>
          </a:p>
          <a:p>
            <a:pPr lvl="1"/>
            <a:r>
              <a:rPr lang="en-US" sz="1600"/>
              <a:t>Drop probability increases with increasing queue size</a:t>
            </a:r>
          </a:p>
          <a:p>
            <a:pPr lvl="1"/>
            <a:r>
              <a:rPr lang="en-US" sz="1600"/>
              <a:t>Drop probability depends on drop preferences</a:t>
            </a:r>
          </a:p>
          <a:p>
            <a:pPr lvl="1"/>
            <a:r>
              <a:rPr lang="en-US" sz="1600"/>
              <a:t>RED guarantees ordering within a flow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diffserv for VoIP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Types of SLAs</a:t>
            </a:r>
          </a:p>
          <a:p>
            <a:pPr lvl="1"/>
            <a:r>
              <a:rPr lang="en-US" sz="1600"/>
              <a:t>64 kb/s for all voice traffic</a:t>
            </a:r>
          </a:p>
          <a:p>
            <a:pPr lvl="1"/>
            <a:r>
              <a:rPr lang="en-US" sz="1600"/>
              <a:t>Voice traffic receives half the delay of web traffic</a:t>
            </a:r>
          </a:p>
          <a:p>
            <a:r>
              <a:rPr lang="en-US" sz="1900"/>
              <a:t>User makes SIP calls, starts RTP stream</a:t>
            </a:r>
          </a:p>
          <a:p>
            <a:r>
              <a:rPr lang="en-US" sz="1900"/>
              <a:t>DS boundary router marks RTP packets with appropriate DS codepoint</a:t>
            </a:r>
          </a:p>
          <a:p>
            <a:r>
              <a:rPr lang="en-US" sz="1900"/>
              <a:t>Packet receives desired service</a:t>
            </a:r>
          </a:p>
        </p:txBody>
      </p:sp>
      <p:pic>
        <p:nvPicPr>
          <p:cNvPr id="276485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2916238"/>
            <a:ext cx="1425575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86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152900"/>
            <a:ext cx="446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87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4265613"/>
            <a:ext cx="446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88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590925"/>
            <a:ext cx="3365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89" name="Picture 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3" y="3084513"/>
            <a:ext cx="153987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0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71913"/>
            <a:ext cx="153988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1" name="Picture 1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8" y="3422650"/>
            <a:ext cx="153987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2" name="Picture 1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365500"/>
            <a:ext cx="153987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3" name="Picture 1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871913"/>
            <a:ext cx="153987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4" name="Picture 1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0425"/>
            <a:ext cx="3556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6" name="Picture 1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3703638"/>
            <a:ext cx="153988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7" name="Picture 1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2692400"/>
            <a:ext cx="1077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498" name="Picture 1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3365500"/>
            <a:ext cx="1001712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499" name="Line 19"/>
          <p:cNvSpPr>
            <a:spLocks noChangeShapeType="1"/>
          </p:cNvSpPr>
          <p:nvPr/>
        </p:nvSpPr>
        <p:spPr bwMode="auto">
          <a:xfrm flipV="1">
            <a:off x="4791075" y="3816350"/>
            <a:ext cx="500063" cy="3921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0" name="Line 20"/>
          <p:cNvSpPr>
            <a:spLocks noChangeShapeType="1"/>
          </p:cNvSpPr>
          <p:nvPr/>
        </p:nvSpPr>
        <p:spPr bwMode="auto">
          <a:xfrm>
            <a:off x="5484813" y="3816350"/>
            <a:ext cx="192087" cy="1111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1" name="Line 21"/>
          <p:cNvSpPr>
            <a:spLocks noChangeShapeType="1"/>
          </p:cNvSpPr>
          <p:nvPr/>
        </p:nvSpPr>
        <p:spPr bwMode="auto">
          <a:xfrm flipH="1">
            <a:off x="5446713" y="3197225"/>
            <a:ext cx="153987" cy="4492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2" name="Line 22"/>
          <p:cNvSpPr>
            <a:spLocks noChangeShapeType="1"/>
          </p:cNvSpPr>
          <p:nvPr/>
        </p:nvSpPr>
        <p:spPr bwMode="auto">
          <a:xfrm>
            <a:off x="5676900" y="3197225"/>
            <a:ext cx="115888" cy="2809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3" name="Line 23"/>
          <p:cNvSpPr>
            <a:spLocks noChangeShapeType="1"/>
          </p:cNvSpPr>
          <p:nvPr/>
        </p:nvSpPr>
        <p:spPr bwMode="auto">
          <a:xfrm>
            <a:off x="5908675" y="3478213"/>
            <a:ext cx="1539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4" name="Line 24"/>
          <p:cNvSpPr>
            <a:spLocks noChangeShapeType="1"/>
          </p:cNvSpPr>
          <p:nvPr/>
        </p:nvSpPr>
        <p:spPr bwMode="auto">
          <a:xfrm>
            <a:off x="5792788" y="3984625"/>
            <a:ext cx="2317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5" name="Line 25"/>
          <p:cNvSpPr>
            <a:spLocks noChangeShapeType="1"/>
          </p:cNvSpPr>
          <p:nvPr/>
        </p:nvSpPr>
        <p:spPr bwMode="auto">
          <a:xfrm>
            <a:off x="6138863" y="3478213"/>
            <a:ext cx="153987" cy="2809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6" name="Line 26"/>
          <p:cNvSpPr>
            <a:spLocks noChangeShapeType="1"/>
          </p:cNvSpPr>
          <p:nvPr/>
        </p:nvSpPr>
        <p:spPr bwMode="auto">
          <a:xfrm flipV="1">
            <a:off x="6138863" y="3816350"/>
            <a:ext cx="153987" cy="1111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7" name="Line 27"/>
          <p:cNvSpPr>
            <a:spLocks noChangeShapeType="1"/>
          </p:cNvSpPr>
          <p:nvPr/>
        </p:nvSpPr>
        <p:spPr bwMode="auto">
          <a:xfrm>
            <a:off x="5870575" y="3535363"/>
            <a:ext cx="192088" cy="3921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8" name="Line 28"/>
          <p:cNvSpPr>
            <a:spLocks noChangeShapeType="1"/>
          </p:cNvSpPr>
          <p:nvPr/>
        </p:nvSpPr>
        <p:spPr bwMode="auto">
          <a:xfrm flipV="1">
            <a:off x="6370638" y="3535363"/>
            <a:ext cx="192087" cy="22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9" name="Line 29"/>
          <p:cNvSpPr>
            <a:spLocks noChangeShapeType="1"/>
          </p:cNvSpPr>
          <p:nvPr/>
        </p:nvSpPr>
        <p:spPr bwMode="auto">
          <a:xfrm>
            <a:off x="7410450" y="3478213"/>
            <a:ext cx="153988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0" name="Line 30"/>
          <p:cNvSpPr>
            <a:spLocks noChangeShapeType="1"/>
          </p:cNvSpPr>
          <p:nvPr/>
        </p:nvSpPr>
        <p:spPr bwMode="auto">
          <a:xfrm>
            <a:off x="8027988" y="4040188"/>
            <a:ext cx="7620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2" name="Line 32"/>
          <p:cNvSpPr>
            <a:spLocks noChangeShapeType="1"/>
          </p:cNvSpPr>
          <p:nvPr/>
        </p:nvSpPr>
        <p:spPr bwMode="auto">
          <a:xfrm flipH="1">
            <a:off x="5676900" y="2692400"/>
            <a:ext cx="115888" cy="4492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3" name="Freeform 33"/>
          <p:cNvSpPr>
            <a:spLocks/>
          </p:cNvSpPr>
          <p:nvPr/>
        </p:nvSpPr>
        <p:spPr bwMode="auto">
          <a:xfrm>
            <a:off x="4713288" y="2635250"/>
            <a:ext cx="963612" cy="1517650"/>
          </a:xfrm>
          <a:custGeom>
            <a:avLst/>
            <a:gdLst>
              <a:gd name="T0" fmla="*/ 0 w 1200"/>
              <a:gd name="T1" fmla="*/ 1296 h 1296"/>
              <a:gd name="T2" fmla="*/ 864 w 1200"/>
              <a:gd name="T3" fmla="*/ 624 h 1296"/>
              <a:gd name="T4" fmla="*/ 1200 w 1200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296">
                <a:moveTo>
                  <a:pt x="0" y="1296"/>
                </a:moveTo>
                <a:cubicBezTo>
                  <a:pt x="332" y="1068"/>
                  <a:pt x="664" y="840"/>
                  <a:pt x="864" y="624"/>
                </a:cubicBezTo>
                <a:cubicBezTo>
                  <a:pt x="1064" y="408"/>
                  <a:pt x="1132" y="204"/>
                  <a:pt x="120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6" name="Freeform 36"/>
          <p:cNvSpPr>
            <a:spLocks/>
          </p:cNvSpPr>
          <p:nvPr/>
        </p:nvSpPr>
        <p:spPr bwMode="auto">
          <a:xfrm>
            <a:off x="5946775" y="2747963"/>
            <a:ext cx="2003425" cy="1630362"/>
          </a:xfrm>
          <a:custGeom>
            <a:avLst/>
            <a:gdLst>
              <a:gd name="T0" fmla="*/ 0 w 2496"/>
              <a:gd name="T1" fmla="*/ 0 h 1392"/>
              <a:gd name="T2" fmla="*/ 1728 w 2496"/>
              <a:gd name="T3" fmla="*/ 720 h 1392"/>
              <a:gd name="T4" fmla="*/ 2496 w 2496"/>
              <a:gd name="T5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" h="1392">
                <a:moveTo>
                  <a:pt x="0" y="0"/>
                </a:moveTo>
                <a:cubicBezTo>
                  <a:pt x="656" y="244"/>
                  <a:pt x="1312" y="488"/>
                  <a:pt x="1728" y="720"/>
                </a:cubicBezTo>
                <a:cubicBezTo>
                  <a:pt x="2144" y="952"/>
                  <a:pt x="2320" y="1172"/>
                  <a:pt x="2496" y="139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7" name="Freeform 37"/>
          <p:cNvSpPr>
            <a:spLocks/>
          </p:cNvSpPr>
          <p:nvPr/>
        </p:nvSpPr>
        <p:spPr bwMode="auto">
          <a:xfrm>
            <a:off x="5908675" y="2803525"/>
            <a:ext cx="2003425" cy="1630363"/>
          </a:xfrm>
          <a:custGeom>
            <a:avLst/>
            <a:gdLst>
              <a:gd name="T0" fmla="*/ 2496 w 2496"/>
              <a:gd name="T1" fmla="*/ 1392 h 1392"/>
              <a:gd name="T2" fmla="*/ 960 w 2496"/>
              <a:gd name="T3" fmla="*/ 672 h 1392"/>
              <a:gd name="T4" fmla="*/ 0 w 2496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" h="1392">
                <a:moveTo>
                  <a:pt x="2496" y="1392"/>
                </a:moveTo>
                <a:cubicBezTo>
                  <a:pt x="1936" y="1148"/>
                  <a:pt x="1376" y="904"/>
                  <a:pt x="960" y="672"/>
                </a:cubicBezTo>
                <a:cubicBezTo>
                  <a:pt x="544" y="440"/>
                  <a:pt x="272" y="220"/>
                  <a:pt x="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9" name="Text Box 39"/>
          <p:cNvSpPr txBox="1">
            <a:spLocks noChangeArrowheads="1"/>
          </p:cNvSpPr>
          <p:nvPr/>
        </p:nvSpPr>
        <p:spPr bwMode="auto">
          <a:xfrm>
            <a:off x="4797425" y="376713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6520" name="Text Box 40"/>
          <p:cNvSpPr txBox="1">
            <a:spLocks noChangeArrowheads="1"/>
          </p:cNvSpPr>
          <p:nvPr/>
        </p:nvSpPr>
        <p:spPr bwMode="auto">
          <a:xfrm>
            <a:off x="6069013" y="26431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76521" name="Text Box 41"/>
          <p:cNvSpPr txBox="1">
            <a:spLocks noChangeArrowheads="1"/>
          </p:cNvSpPr>
          <p:nvPr/>
        </p:nvSpPr>
        <p:spPr bwMode="auto">
          <a:xfrm>
            <a:off x="7648575" y="43291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76523" name="Text Box 43"/>
          <p:cNvSpPr txBox="1">
            <a:spLocks noChangeArrowheads="1"/>
          </p:cNvSpPr>
          <p:nvPr/>
        </p:nvSpPr>
        <p:spPr bwMode="auto">
          <a:xfrm>
            <a:off x="5337175" y="264318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76525" name="Line 45"/>
          <p:cNvSpPr>
            <a:spLocks noChangeShapeType="1"/>
          </p:cNvSpPr>
          <p:nvPr/>
        </p:nvSpPr>
        <p:spPr bwMode="auto">
          <a:xfrm flipH="1" flipV="1">
            <a:off x="5368925" y="3927475"/>
            <a:ext cx="77788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6" name="Text Box 46"/>
          <p:cNvSpPr txBox="1">
            <a:spLocks noChangeArrowheads="1"/>
          </p:cNvSpPr>
          <p:nvPr/>
        </p:nvSpPr>
        <p:spPr bwMode="auto">
          <a:xfrm>
            <a:off x="5322888" y="4498975"/>
            <a:ext cx="69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Ingress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276527" name="Text Box 47"/>
          <p:cNvSpPr txBox="1">
            <a:spLocks noChangeArrowheads="1"/>
          </p:cNvSpPr>
          <p:nvPr/>
        </p:nvSpPr>
        <p:spPr bwMode="auto">
          <a:xfrm>
            <a:off x="4291013" y="4876800"/>
            <a:ext cx="1127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Calling Party</a:t>
            </a:r>
          </a:p>
        </p:txBody>
      </p:sp>
      <p:sp>
        <p:nvSpPr>
          <p:cNvPr id="276528" name="Text Box 48"/>
          <p:cNvSpPr txBox="1">
            <a:spLocks noChangeArrowheads="1"/>
          </p:cNvSpPr>
          <p:nvPr/>
        </p:nvSpPr>
        <p:spPr bwMode="auto">
          <a:xfrm>
            <a:off x="7866063" y="4891088"/>
            <a:ext cx="1068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Called Party</a:t>
            </a:r>
          </a:p>
        </p:txBody>
      </p:sp>
      <p:sp>
        <p:nvSpPr>
          <p:cNvPr id="276529" name="Text Box 49"/>
          <p:cNvSpPr txBox="1">
            <a:spLocks noChangeArrowheads="1"/>
          </p:cNvSpPr>
          <p:nvPr/>
        </p:nvSpPr>
        <p:spPr bwMode="auto">
          <a:xfrm>
            <a:off x="5638800" y="1905000"/>
            <a:ext cx="908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SIP Proxy</a:t>
            </a:r>
          </a:p>
        </p:txBody>
      </p:sp>
      <p:sp>
        <p:nvSpPr>
          <p:cNvPr id="276531" name="Line 51"/>
          <p:cNvSpPr>
            <a:spLocks noChangeShapeType="1"/>
          </p:cNvSpPr>
          <p:nvPr/>
        </p:nvSpPr>
        <p:spPr bwMode="auto">
          <a:xfrm flipH="1" flipV="1">
            <a:off x="6100763" y="4208463"/>
            <a:ext cx="77787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2" name="Text Box 52"/>
          <p:cNvSpPr txBox="1">
            <a:spLocks noChangeArrowheads="1"/>
          </p:cNvSpPr>
          <p:nvPr/>
        </p:nvSpPr>
        <p:spPr bwMode="auto">
          <a:xfrm>
            <a:off x="6054725" y="4554538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Calling Party’s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ISP Network</a:t>
            </a:r>
          </a:p>
        </p:txBody>
      </p:sp>
      <p:sp>
        <p:nvSpPr>
          <p:cNvPr id="276533" name="Freeform 53"/>
          <p:cNvSpPr>
            <a:spLocks/>
          </p:cNvSpPr>
          <p:nvPr/>
        </p:nvSpPr>
        <p:spPr bwMode="auto">
          <a:xfrm>
            <a:off x="4595813" y="2590800"/>
            <a:ext cx="963612" cy="1462088"/>
          </a:xfrm>
          <a:custGeom>
            <a:avLst/>
            <a:gdLst>
              <a:gd name="T0" fmla="*/ 1200 w 1200"/>
              <a:gd name="T1" fmla="*/ 0 h 1248"/>
              <a:gd name="T2" fmla="*/ 576 w 1200"/>
              <a:gd name="T3" fmla="*/ 528 h 1248"/>
              <a:gd name="T4" fmla="*/ 0 w 1200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248">
                <a:moveTo>
                  <a:pt x="1200" y="0"/>
                </a:moveTo>
                <a:cubicBezTo>
                  <a:pt x="988" y="160"/>
                  <a:pt x="776" y="320"/>
                  <a:pt x="576" y="528"/>
                </a:cubicBezTo>
                <a:cubicBezTo>
                  <a:pt x="376" y="736"/>
                  <a:pt x="188" y="992"/>
                  <a:pt x="0" y="12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6" name="Line 56"/>
          <p:cNvSpPr>
            <a:spLocks noChangeShapeType="1"/>
          </p:cNvSpPr>
          <p:nvPr/>
        </p:nvSpPr>
        <p:spPr bwMode="auto">
          <a:xfrm flipV="1">
            <a:off x="4800600" y="3886200"/>
            <a:ext cx="5334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7" name="Line 57"/>
          <p:cNvSpPr>
            <a:spLocks noChangeShapeType="1"/>
          </p:cNvSpPr>
          <p:nvPr/>
        </p:nvSpPr>
        <p:spPr bwMode="auto">
          <a:xfrm>
            <a:off x="5410200" y="3886200"/>
            <a:ext cx="1524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8" name="Line 58"/>
          <p:cNvSpPr>
            <a:spLocks noChangeShapeType="1"/>
          </p:cNvSpPr>
          <p:nvPr/>
        </p:nvSpPr>
        <p:spPr bwMode="auto">
          <a:xfrm flipV="1">
            <a:off x="5791200" y="4038600"/>
            <a:ext cx="228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9" name="Line 59"/>
          <p:cNvSpPr>
            <a:spLocks noChangeShapeType="1"/>
          </p:cNvSpPr>
          <p:nvPr/>
        </p:nvSpPr>
        <p:spPr bwMode="auto">
          <a:xfrm flipV="1">
            <a:off x="6172200" y="3886200"/>
            <a:ext cx="76200" cy="76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0" name="Line 60"/>
          <p:cNvSpPr>
            <a:spLocks noChangeShapeType="1"/>
          </p:cNvSpPr>
          <p:nvPr/>
        </p:nvSpPr>
        <p:spPr bwMode="auto">
          <a:xfrm flipV="1">
            <a:off x="6400800" y="3581400"/>
            <a:ext cx="2286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1" name="Line 61"/>
          <p:cNvSpPr>
            <a:spLocks noChangeShapeType="1"/>
          </p:cNvSpPr>
          <p:nvPr/>
        </p:nvSpPr>
        <p:spPr bwMode="auto">
          <a:xfrm>
            <a:off x="7467600" y="3429000"/>
            <a:ext cx="152400" cy="152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2" name="Line 62"/>
          <p:cNvSpPr>
            <a:spLocks noChangeShapeType="1"/>
          </p:cNvSpPr>
          <p:nvPr/>
        </p:nvSpPr>
        <p:spPr bwMode="auto">
          <a:xfrm>
            <a:off x="8077200" y="3962400"/>
            <a:ext cx="152400" cy="304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3" name="Line 63"/>
          <p:cNvSpPr>
            <a:spLocks noChangeShapeType="1"/>
          </p:cNvSpPr>
          <p:nvPr/>
        </p:nvSpPr>
        <p:spPr bwMode="auto">
          <a:xfrm>
            <a:off x="6553200" y="3810000"/>
            <a:ext cx="1066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4" name="Text Box 64"/>
          <p:cNvSpPr txBox="1">
            <a:spLocks noChangeArrowheads="1"/>
          </p:cNvSpPr>
          <p:nvPr/>
        </p:nvSpPr>
        <p:spPr bwMode="auto">
          <a:xfrm>
            <a:off x="7315200" y="4953000"/>
            <a:ext cx="565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RTP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Whats the Problem?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How to identify voice packets at the boundary router?</a:t>
            </a:r>
          </a:p>
          <a:p>
            <a:pPr lvl="1"/>
            <a:r>
              <a:rPr lang="en-US" sz="1600"/>
              <a:t>RTP not a well-known port or protocol</a:t>
            </a:r>
          </a:p>
          <a:p>
            <a:pPr lvl="1"/>
            <a:r>
              <a:rPr lang="en-US" sz="1600"/>
              <a:t>No way to identify RTP by itself</a:t>
            </a:r>
          </a:p>
          <a:p>
            <a:r>
              <a:rPr lang="en-US" sz="1900"/>
              <a:t>Solution I</a:t>
            </a:r>
          </a:p>
          <a:p>
            <a:pPr lvl="1"/>
            <a:r>
              <a:rPr lang="en-US" sz="1600"/>
              <a:t>SIP Proxy extracts port/IP from SDP in 200 OK</a:t>
            </a:r>
          </a:p>
          <a:p>
            <a:pPr lvl="1"/>
            <a:r>
              <a:rPr lang="en-US" sz="1600"/>
              <a:t>Configures DS boundary router dynamically</a:t>
            </a:r>
          </a:p>
          <a:p>
            <a:pPr lvl="1"/>
            <a:r>
              <a:rPr lang="en-US" sz="1600"/>
              <a:t>Possibly configured through a third party policy server</a:t>
            </a:r>
          </a:p>
        </p:txBody>
      </p:sp>
      <p:pic>
        <p:nvPicPr>
          <p:cNvPr id="277509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0" y="2747963"/>
            <a:ext cx="14747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0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335463"/>
            <a:ext cx="4619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1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4479925"/>
            <a:ext cx="461963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2" name="Picture 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13150"/>
            <a:ext cx="3492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3" name="Picture 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2963863"/>
            <a:ext cx="1603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4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3975100"/>
            <a:ext cx="160338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5" name="Picture 1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3397250"/>
            <a:ext cx="1587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6" name="Picture 1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3324225"/>
            <a:ext cx="16033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7" name="Picture 1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3975100"/>
            <a:ext cx="160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8" name="Picture 1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1736725"/>
            <a:ext cx="3698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19" name="Picture 15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2314575"/>
            <a:ext cx="4699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20" name="Picture 1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3757613"/>
            <a:ext cx="15875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21" name="Picture 1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2459038"/>
            <a:ext cx="111601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7522" name="Picture 1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3324225"/>
            <a:ext cx="103505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7523" name="Line 19"/>
          <p:cNvSpPr>
            <a:spLocks noChangeShapeType="1"/>
          </p:cNvSpPr>
          <p:nvPr/>
        </p:nvSpPr>
        <p:spPr bwMode="auto">
          <a:xfrm flipV="1">
            <a:off x="4781550" y="3902075"/>
            <a:ext cx="517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4" name="Line 20"/>
          <p:cNvSpPr>
            <a:spLocks noChangeShapeType="1"/>
          </p:cNvSpPr>
          <p:nvPr/>
        </p:nvSpPr>
        <p:spPr bwMode="auto">
          <a:xfrm>
            <a:off x="5499100" y="3902075"/>
            <a:ext cx="198438" cy="1444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5" name="Line 21"/>
          <p:cNvSpPr>
            <a:spLocks noChangeShapeType="1"/>
          </p:cNvSpPr>
          <p:nvPr/>
        </p:nvSpPr>
        <p:spPr bwMode="auto">
          <a:xfrm flipH="1">
            <a:off x="5459413" y="3108325"/>
            <a:ext cx="158750" cy="5778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6" name="Line 22"/>
          <p:cNvSpPr>
            <a:spLocks noChangeShapeType="1"/>
          </p:cNvSpPr>
          <p:nvPr/>
        </p:nvSpPr>
        <p:spPr bwMode="auto">
          <a:xfrm>
            <a:off x="5697538" y="3108325"/>
            <a:ext cx="120650" cy="3603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7" name="Line 23"/>
          <p:cNvSpPr>
            <a:spLocks noChangeShapeType="1"/>
          </p:cNvSpPr>
          <p:nvPr/>
        </p:nvSpPr>
        <p:spPr bwMode="auto">
          <a:xfrm>
            <a:off x="5937250" y="3468688"/>
            <a:ext cx="1587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8" name="Line 24"/>
          <p:cNvSpPr>
            <a:spLocks noChangeShapeType="1"/>
          </p:cNvSpPr>
          <p:nvPr/>
        </p:nvSpPr>
        <p:spPr bwMode="auto">
          <a:xfrm>
            <a:off x="5818188" y="4117975"/>
            <a:ext cx="2381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9" name="Line 25"/>
          <p:cNvSpPr>
            <a:spLocks noChangeShapeType="1"/>
          </p:cNvSpPr>
          <p:nvPr/>
        </p:nvSpPr>
        <p:spPr bwMode="auto">
          <a:xfrm>
            <a:off x="6176963" y="3468688"/>
            <a:ext cx="158750" cy="3619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0" name="Line 26"/>
          <p:cNvSpPr>
            <a:spLocks noChangeShapeType="1"/>
          </p:cNvSpPr>
          <p:nvPr/>
        </p:nvSpPr>
        <p:spPr bwMode="auto">
          <a:xfrm flipV="1">
            <a:off x="6176963" y="3902075"/>
            <a:ext cx="158750" cy="1444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1" name="Line 27"/>
          <p:cNvSpPr>
            <a:spLocks noChangeShapeType="1"/>
          </p:cNvSpPr>
          <p:nvPr/>
        </p:nvSpPr>
        <p:spPr bwMode="auto">
          <a:xfrm>
            <a:off x="5897563" y="3541713"/>
            <a:ext cx="198437" cy="5048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2" name="Line 28"/>
          <p:cNvSpPr>
            <a:spLocks noChangeShapeType="1"/>
          </p:cNvSpPr>
          <p:nvPr/>
        </p:nvSpPr>
        <p:spPr bwMode="auto">
          <a:xfrm flipV="1">
            <a:off x="6415088" y="3541713"/>
            <a:ext cx="2000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3" name="Line 29"/>
          <p:cNvSpPr>
            <a:spLocks noChangeShapeType="1"/>
          </p:cNvSpPr>
          <p:nvPr/>
        </p:nvSpPr>
        <p:spPr bwMode="auto">
          <a:xfrm>
            <a:off x="7491413" y="3468688"/>
            <a:ext cx="15875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4" name="Line 30"/>
          <p:cNvSpPr>
            <a:spLocks noChangeShapeType="1"/>
          </p:cNvSpPr>
          <p:nvPr/>
        </p:nvSpPr>
        <p:spPr bwMode="auto">
          <a:xfrm>
            <a:off x="8129588" y="4191000"/>
            <a:ext cx="793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5" name="Line 31"/>
          <p:cNvSpPr>
            <a:spLocks noChangeShapeType="1"/>
          </p:cNvSpPr>
          <p:nvPr/>
        </p:nvSpPr>
        <p:spPr bwMode="auto">
          <a:xfrm>
            <a:off x="5219700" y="2747963"/>
            <a:ext cx="358775" cy="2873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6" name="Line 32"/>
          <p:cNvSpPr>
            <a:spLocks noChangeShapeType="1"/>
          </p:cNvSpPr>
          <p:nvPr/>
        </p:nvSpPr>
        <p:spPr bwMode="auto">
          <a:xfrm flipH="1">
            <a:off x="5697538" y="2459038"/>
            <a:ext cx="120650" cy="5762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7" name="Freeform 33"/>
          <p:cNvSpPr>
            <a:spLocks/>
          </p:cNvSpPr>
          <p:nvPr/>
        </p:nvSpPr>
        <p:spPr bwMode="auto">
          <a:xfrm>
            <a:off x="4702175" y="2386013"/>
            <a:ext cx="995363" cy="1949450"/>
          </a:xfrm>
          <a:custGeom>
            <a:avLst/>
            <a:gdLst>
              <a:gd name="T0" fmla="*/ 0 w 1200"/>
              <a:gd name="T1" fmla="*/ 1296 h 1296"/>
              <a:gd name="T2" fmla="*/ 864 w 1200"/>
              <a:gd name="T3" fmla="*/ 624 h 1296"/>
              <a:gd name="T4" fmla="*/ 1200 w 1200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296">
                <a:moveTo>
                  <a:pt x="0" y="1296"/>
                </a:moveTo>
                <a:cubicBezTo>
                  <a:pt x="332" y="1068"/>
                  <a:pt x="664" y="840"/>
                  <a:pt x="864" y="624"/>
                </a:cubicBezTo>
                <a:cubicBezTo>
                  <a:pt x="1064" y="408"/>
                  <a:pt x="1132" y="204"/>
                  <a:pt x="120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8" name="Freeform 34"/>
          <p:cNvSpPr>
            <a:spLocks/>
          </p:cNvSpPr>
          <p:nvPr/>
        </p:nvSpPr>
        <p:spPr bwMode="auto">
          <a:xfrm>
            <a:off x="5180013" y="1700213"/>
            <a:ext cx="398462" cy="469900"/>
          </a:xfrm>
          <a:custGeom>
            <a:avLst/>
            <a:gdLst>
              <a:gd name="T0" fmla="*/ 480 w 480"/>
              <a:gd name="T1" fmla="*/ 168 h 312"/>
              <a:gd name="T2" fmla="*/ 144 w 480"/>
              <a:gd name="T3" fmla="*/ 24 h 312"/>
              <a:gd name="T4" fmla="*/ 0 w 480"/>
              <a:gd name="T5" fmla="*/ 31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312">
                <a:moveTo>
                  <a:pt x="480" y="168"/>
                </a:moveTo>
                <a:cubicBezTo>
                  <a:pt x="352" y="84"/>
                  <a:pt x="224" y="0"/>
                  <a:pt x="144" y="24"/>
                </a:cubicBezTo>
                <a:cubicBezTo>
                  <a:pt x="64" y="48"/>
                  <a:pt x="24" y="264"/>
                  <a:pt x="0" y="31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39" name="Freeform 35"/>
          <p:cNvSpPr>
            <a:spLocks/>
          </p:cNvSpPr>
          <p:nvPr/>
        </p:nvSpPr>
        <p:spPr bwMode="auto">
          <a:xfrm>
            <a:off x="5259388" y="2314575"/>
            <a:ext cx="358775" cy="144463"/>
          </a:xfrm>
          <a:custGeom>
            <a:avLst/>
            <a:gdLst>
              <a:gd name="T0" fmla="*/ 0 w 432"/>
              <a:gd name="T1" fmla="*/ 0 h 96"/>
              <a:gd name="T2" fmla="*/ 240 w 432"/>
              <a:gd name="T3" fmla="*/ 96 h 96"/>
              <a:gd name="T4" fmla="*/ 432 w 43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96">
                <a:moveTo>
                  <a:pt x="0" y="0"/>
                </a:moveTo>
                <a:cubicBezTo>
                  <a:pt x="84" y="48"/>
                  <a:pt x="168" y="96"/>
                  <a:pt x="240" y="96"/>
                </a:cubicBezTo>
                <a:cubicBezTo>
                  <a:pt x="312" y="96"/>
                  <a:pt x="372" y="48"/>
                  <a:pt x="43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0" name="Freeform 36"/>
          <p:cNvSpPr>
            <a:spLocks/>
          </p:cNvSpPr>
          <p:nvPr/>
        </p:nvSpPr>
        <p:spPr bwMode="auto">
          <a:xfrm>
            <a:off x="5976938" y="2530475"/>
            <a:ext cx="2071687" cy="2093913"/>
          </a:xfrm>
          <a:custGeom>
            <a:avLst/>
            <a:gdLst>
              <a:gd name="T0" fmla="*/ 0 w 2496"/>
              <a:gd name="T1" fmla="*/ 0 h 1392"/>
              <a:gd name="T2" fmla="*/ 1728 w 2496"/>
              <a:gd name="T3" fmla="*/ 720 h 1392"/>
              <a:gd name="T4" fmla="*/ 2496 w 2496"/>
              <a:gd name="T5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" h="1392">
                <a:moveTo>
                  <a:pt x="0" y="0"/>
                </a:moveTo>
                <a:cubicBezTo>
                  <a:pt x="656" y="244"/>
                  <a:pt x="1312" y="488"/>
                  <a:pt x="1728" y="720"/>
                </a:cubicBezTo>
                <a:cubicBezTo>
                  <a:pt x="2144" y="952"/>
                  <a:pt x="2320" y="1172"/>
                  <a:pt x="2496" y="139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1" name="Freeform 37"/>
          <p:cNvSpPr>
            <a:spLocks/>
          </p:cNvSpPr>
          <p:nvPr/>
        </p:nvSpPr>
        <p:spPr bwMode="auto">
          <a:xfrm>
            <a:off x="5937250" y="2603500"/>
            <a:ext cx="2071688" cy="2092325"/>
          </a:xfrm>
          <a:custGeom>
            <a:avLst/>
            <a:gdLst>
              <a:gd name="T0" fmla="*/ 2496 w 2496"/>
              <a:gd name="T1" fmla="*/ 1392 h 1392"/>
              <a:gd name="T2" fmla="*/ 960 w 2496"/>
              <a:gd name="T3" fmla="*/ 672 h 1392"/>
              <a:gd name="T4" fmla="*/ 0 w 2496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6" h="1392">
                <a:moveTo>
                  <a:pt x="2496" y="1392"/>
                </a:moveTo>
                <a:cubicBezTo>
                  <a:pt x="1936" y="1148"/>
                  <a:pt x="1376" y="904"/>
                  <a:pt x="960" y="672"/>
                </a:cubicBezTo>
                <a:cubicBezTo>
                  <a:pt x="544" y="440"/>
                  <a:pt x="272" y="220"/>
                  <a:pt x="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2" name="Freeform 38"/>
          <p:cNvSpPr>
            <a:spLocks/>
          </p:cNvSpPr>
          <p:nvPr/>
        </p:nvSpPr>
        <p:spPr bwMode="auto">
          <a:xfrm>
            <a:off x="5499100" y="2603500"/>
            <a:ext cx="458788" cy="1082675"/>
          </a:xfrm>
          <a:custGeom>
            <a:avLst/>
            <a:gdLst>
              <a:gd name="T0" fmla="*/ 432 w 552"/>
              <a:gd name="T1" fmla="*/ 0 h 720"/>
              <a:gd name="T2" fmla="*/ 480 w 552"/>
              <a:gd name="T3" fmla="*/ 336 h 720"/>
              <a:gd name="T4" fmla="*/ 0 w 55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2" h="720">
                <a:moveTo>
                  <a:pt x="432" y="0"/>
                </a:moveTo>
                <a:cubicBezTo>
                  <a:pt x="492" y="108"/>
                  <a:pt x="552" y="216"/>
                  <a:pt x="480" y="336"/>
                </a:cubicBezTo>
                <a:cubicBezTo>
                  <a:pt x="408" y="456"/>
                  <a:pt x="204" y="588"/>
                  <a:pt x="0" y="72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3" name="Text Box 39"/>
          <p:cNvSpPr txBox="1">
            <a:spLocks noChangeArrowheads="1"/>
          </p:cNvSpPr>
          <p:nvPr/>
        </p:nvSpPr>
        <p:spPr bwMode="auto">
          <a:xfrm>
            <a:off x="4792663" y="384016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6107113" y="23971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77545" name="Text Box 41"/>
          <p:cNvSpPr txBox="1">
            <a:spLocks noChangeArrowheads="1"/>
          </p:cNvSpPr>
          <p:nvPr/>
        </p:nvSpPr>
        <p:spPr bwMode="auto">
          <a:xfrm>
            <a:off x="7740650" y="45624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77546" name="Text Box 42"/>
          <p:cNvSpPr txBox="1">
            <a:spLocks noChangeArrowheads="1"/>
          </p:cNvSpPr>
          <p:nvPr/>
        </p:nvSpPr>
        <p:spPr bwMode="auto">
          <a:xfrm>
            <a:off x="5230813" y="14589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5349875" y="23971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77548" name="Text Box 44"/>
          <p:cNvSpPr txBox="1">
            <a:spLocks noChangeArrowheads="1"/>
          </p:cNvSpPr>
          <p:nvPr/>
        </p:nvSpPr>
        <p:spPr bwMode="auto">
          <a:xfrm>
            <a:off x="5748338" y="2901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77549" name="Line 45"/>
          <p:cNvSpPr>
            <a:spLocks noChangeShapeType="1"/>
          </p:cNvSpPr>
          <p:nvPr/>
        </p:nvSpPr>
        <p:spPr bwMode="auto">
          <a:xfrm flipH="1" flipV="1">
            <a:off x="5380038" y="4046538"/>
            <a:ext cx="79375" cy="722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5330825" y="4779963"/>
            <a:ext cx="698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Ingress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4375150" y="5140325"/>
            <a:ext cx="1127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Calling Party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7961313" y="5284788"/>
            <a:ext cx="1068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Called Party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5657850" y="1447800"/>
            <a:ext cx="908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SIP Proxy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4191000" y="2057400"/>
            <a:ext cx="944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Subscriber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Database</a:t>
            </a:r>
          </a:p>
        </p:txBody>
      </p:sp>
      <p:sp>
        <p:nvSpPr>
          <p:cNvPr id="277555" name="Line 51"/>
          <p:cNvSpPr>
            <a:spLocks noChangeShapeType="1"/>
          </p:cNvSpPr>
          <p:nvPr/>
        </p:nvSpPr>
        <p:spPr bwMode="auto">
          <a:xfrm flipH="1" flipV="1">
            <a:off x="6137275" y="4406900"/>
            <a:ext cx="7937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6088063" y="4851400"/>
            <a:ext cx="12557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Calling Party’s</a:t>
            </a:r>
          </a:p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ISP Network</a:t>
            </a:r>
          </a:p>
        </p:txBody>
      </p:sp>
      <p:sp>
        <p:nvSpPr>
          <p:cNvPr id="277557" name="Freeform 53"/>
          <p:cNvSpPr>
            <a:spLocks/>
          </p:cNvSpPr>
          <p:nvPr/>
        </p:nvSpPr>
        <p:spPr bwMode="auto">
          <a:xfrm>
            <a:off x="4662488" y="2386013"/>
            <a:ext cx="995362" cy="1876425"/>
          </a:xfrm>
          <a:custGeom>
            <a:avLst/>
            <a:gdLst>
              <a:gd name="T0" fmla="*/ 1200 w 1200"/>
              <a:gd name="T1" fmla="*/ 0 h 1248"/>
              <a:gd name="T2" fmla="*/ 576 w 1200"/>
              <a:gd name="T3" fmla="*/ 528 h 1248"/>
              <a:gd name="T4" fmla="*/ 0 w 1200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248">
                <a:moveTo>
                  <a:pt x="1200" y="0"/>
                </a:moveTo>
                <a:cubicBezTo>
                  <a:pt x="988" y="160"/>
                  <a:pt x="776" y="320"/>
                  <a:pt x="576" y="528"/>
                </a:cubicBezTo>
                <a:cubicBezTo>
                  <a:pt x="376" y="736"/>
                  <a:pt x="188" y="992"/>
                  <a:pt x="0" y="12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4752975" y="3479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latin typeface="Times New Roman" panose="02020603050405020304" pitchFamily="18" charset="0"/>
              </a:rPr>
              <a:t>7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I drawbacks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Requires strong trust between Callers ISP and SIP Proxy</a:t>
            </a:r>
          </a:p>
          <a:p>
            <a:pPr lvl="1"/>
            <a:r>
              <a:rPr lang="en-US" sz="1600"/>
              <a:t>Needed since proxy configures boundary router</a:t>
            </a:r>
          </a:p>
          <a:p>
            <a:pPr lvl="1"/>
            <a:r>
              <a:rPr lang="en-US" sz="1600"/>
              <a:t>Not the case if proxy is provided by a dot com!!</a:t>
            </a:r>
          </a:p>
          <a:p>
            <a:pPr lvl="1"/>
            <a:r>
              <a:rPr lang="en-US" sz="1600"/>
              <a:t>Separation of transport and signaling fundamental</a:t>
            </a:r>
          </a:p>
          <a:p>
            <a:r>
              <a:rPr lang="en-US" sz="1900"/>
              <a:t>Won’t work if media stream encrypted</a:t>
            </a:r>
          </a:p>
          <a:p>
            <a:r>
              <a:rPr lang="en-US" sz="1900"/>
              <a:t>Won’t work if SIP encrypted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Requires proxies to parse SDP</a:t>
            </a:r>
          </a:p>
          <a:p>
            <a:r>
              <a:rPr lang="en-US" sz="1900"/>
              <a:t>Lengthens call setup with database query</a:t>
            </a:r>
          </a:p>
          <a:p>
            <a:r>
              <a:rPr lang="en-US" sz="1900"/>
              <a:t>Complexity in SP network</a:t>
            </a:r>
          </a:p>
          <a:p>
            <a:r>
              <a:rPr lang="en-US" sz="1900"/>
              <a:t>Dependent on signaling protocol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II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End user sets the DS codepoint to indicate voice traffic</a:t>
            </a:r>
          </a:p>
          <a:p>
            <a:r>
              <a:rPr lang="en-US" sz="1900"/>
              <a:t>How does it work</a:t>
            </a:r>
          </a:p>
          <a:p>
            <a:pPr lvl="1"/>
            <a:r>
              <a:rPr lang="en-US" sz="1600"/>
              <a:t>UA receives 200 OK</a:t>
            </a:r>
          </a:p>
          <a:p>
            <a:pPr lvl="1"/>
            <a:r>
              <a:rPr lang="en-US" sz="1600"/>
              <a:t>Starts sending RTP</a:t>
            </a:r>
          </a:p>
          <a:p>
            <a:pPr lvl="1"/>
            <a:r>
              <a:rPr lang="en-US" sz="1600"/>
              <a:t>Each RTP packet marked with a pre-agreed TOS value</a:t>
            </a:r>
          </a:p>
          <a:p>
            <a:pPr lvl="1"/>
            <a:r>
              <a:rPr lang="en-US" sz="1600"/>
              <a:t>DS boundary polices and remarks</a:t>
            </a:r>
          </a:p>
          <a:p>
            <a:r>
              <a:rPr lang="en-US" sz="1900"/>
              <a:t>Benefits</a:t>
            </a:r>
          </a:p>
          <a:p>
            <a:pPr lvl="1"/>
            <a:r>
              <a:rPr lang="en-US" sz="1600"/>
              <a:t>ISP and SIP provider can be totally separate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sz="1600"/>
              <a:t>Works with IPSEC and SIP encryption</a:t>
            </a:r>
          </a:p>
          <a:p>
            <a:pPr lvl="1"/>
            <a:r>
              <a:rPr lang="en-US" sz="1600"/>
              <a:t>No additional call setup delays</a:t>
            </a:r>
          </a:p>
          <a:p>
            <a:pPr lvl="1"/>
            <a:r>
              <a:rPr lang="en-US" sz="1600"/>
              <a:t>Independent of signaling protocol</a:t>
            </a:r>
          </a:p>
          <a:p>
            <a:r>
              <a:rPr lang="en-US" sz="1900"/>
              <a:t>Drawbacks</a:t>
            </a:r>
          </a:p>
          <a:p>
            <a:pPr lvl="1"/>
            <a:r>
              <a:rPr lang="en-US" sz="1600"/>
              <a:t>End user application must know about diffserv</a:t>
            </a:r>
          </a:p>
          <a:p>
            <a:pPr lvl="1"/>
            <a:r>
              <a:rPr lang="en-US" sz="1600"/>
              <a:t>Doesn’t work with older applications (I.e., Netmeeting)</a:t>
            </a:r>
          </a:p>
          <a:p>
            <a:pPr lvl="1"/>
            <a:r>
              <a:rPr lang="en-US" sz="1600"/>
              <a:t>Requires configuration in UA to know DS codepoint</a:t>
            </a:r>
          </a:p>
          <a:p>
            <a:pPr lvl="2"/>
            <a:r>
              <a:rPr lang="en-US"/>
              <a:t>DHCP possibility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of Service = QoS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Best Effort Service Model</a:t>
            </a:r>
          </a:p>
          <a:p>
            <a:pPr lvl="1"/>
            <a:r>
              <a:rPr lang="en-US" sz="1600"/>
              <a:t>No guarantees on order</a:t>
            </a:r>
          </a:p>
          <a:p>
            <a:pPr lvl="1"/>
            <a:r>
              <a:rPr lang="en-US" sz="1600"/>
              <a:t>No guarantees on delay</a:t>
            </a:r>
          </a:p>
          <a:p>
            <a:pPr lvl="1"/>
            <a:r>
              <a:rPr lang="en-US" sz="1600"/>
              <a:t>No guarantees on jitter</a:t>
            </a:r>
          </a:p>
          <a:p>
            <a:pPr lvl="1"/>
            <a:r>
              <a:rPr lang="en-US" sz="1600"/>
              <a:t>No guarantees on loss</a:t>
            </a:r>
          </a:p>
          <a:p>
            <a:pPr lvl="1"/>
            <a:r>
              <a:rPr lang="en-US" sz="1600"/>
              <a:t>Network does the best it can</a:t>
            </a:r>
          </a:p>
          <a:p>
            <a:pPr lvl="1"/>
            <a:r>
              <a:rPr lang="en-US" sz="1600"/>
              <a:t>All traffic treated equally</a:t>
            </a:r>
          </a:p>
          <a:p>
            <a:r>
              <a:rPr lang="en-US" sz="1900"/>
              <a:t>Drawbacks for IP Telephony</a:t>
            </a:r>
          </a:p>
          <a:p>
            <a:pPr lvl="1"/>
            <a:r>
              <a:rPr lang="en-US" sz="1600"/>
              <a:t>Loss rates above 5%</a:t>
            </a:r>
          </a:p>
          <a:p>
            <a:pPr lvl="1"/>
            <a:r>
              <a:rPr lang="en-US" sz="1600"/>
              <a:t>Delays above 200ms</a:t>
            </a:r>
          </a:p>
          <a:p>
            <a:pPr lvl="1"/>
            <a:r>
              <a:rPr lang="en-US" sz="1600"/>
              <a:t>Jitter above 100ms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What is Quality of Service?</a:t>
            </a:r>
          </a:p>
          <a:p>
            <a:pPr lvl="1"/>
            <a:r>
              <a:rPr lang="en-US" sz="1600"/>
              <a:t>Statement about the performance of the network in its delivery of packets</a:t>
            </a:r>
          </a:p>
          <a:p>
            <a:pPr lvl="1"/>
            <a:r>
              <a:rPr lang="en-US" sz="1600"/>
              <a:t>Quantitative or Qualitative</a:t>
            </a:r>
          </a:p>
          <a:p>
            <a:pPr lvl="1"/>
            <a:r>
              <a:rPr lang="en-US" sz="1600"/>
              <a:t>Quantitative metrics</a:t>
            </a:r>
          </a:p>
          <a:p>
            <a:pPr lvl="2"/>
            <a:r>
              <a:rPr lang="en-US"/>
              <a:t>Loss: usually mean, but correlation or CLP important</a:t>
            </a:r>
          </a:p>
          <a:p>
            <a:pPr lvl="2"/>
            <a:r>
              <a:rPr lang="en-US"/>
              <a:t>Delay: one way vs. RTT</a:t>
            </a:r>
          </a:p>
          <a:p>
            <a:pPr lvl="2"/>
            <a:r>
              <a:rPr lang="en-US"/>
              <a:t>Jitter: variance in delay or avg. difference in send and receive times</a:t>
            </a:r>
          </a:p>
          <a:p>
            <a:pPr lvl="2"/>
            <a:r>
              <a:rPr lang="en-US"/>
              <a:t>Bandwidth: b/s or B/s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SIP and intserv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Simple usage</a:t>
            </a:r>
          </a:p>
          <a:p>
            <a:pPr lvl="1"/>
            <a:r>
              <a:rPr lang="en-US" sz="1600"/>
              <a:t>SIP used to set up call</a:t>
            </a:r>
          </a:p>
          <a:p>
            <a:pPr lvl="1"/>
            <a:r>
              <a:rPr lang="en-US" sz="1600"/>
              <a:t>After UAC gets 200 OK, sends PATH, and UAS sends RESV</a:t>
            </a:r>
          </a:p>
          <a:p>
            <a:pPr lvl="1"/>
            <a:r>
              <a:rPr lang="en-US" sz="1600"/>
              <a:t>After UAS gets ACK, sends PATH, UAC sends RESV</a:t>
            </a:r>
          </a:p>
          <a:p>
            <a:pPr lvl="1"/>
            <a:r>
              <a:rPr lang="en-US" sz="1600"/>
              <a:t>Total separation</a:t>
            </a:r>
          </a:p>
          <a:p>
            <a:r>
              <a:rPr lang="en-US" sz="1900"/>
              <a:t>Problem</a:t>
            </a:r>
          </a:p>
          <a:p>
            <a:pPr lvl="1"/>
            <a:r>
              <a:rPr lang="en-US" sz="1600"/>
              <a:t>What if call succeeds and reservation fails??</a:t>
            </a:r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>
            <a:off x="5943600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2" name="Line 6"/>
          <p:cNvSpPr>
            <a:spLocks noChangeShapeType="1"/>
          </p:cNvSpPr>
          <p:nvPr/>
        </p:nvSpPr>
        <p:spPr bwMode="auto">
          <a:xfrm>
            <a:off x="8382000" y="1371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3" name="Line 7"/>
          <p:cNvSpPr>
            <a:spLocks noChangeShapeType="1"/>
          </p:cNvSpPr>
          <p:nvPr/>
        </p:nvSpPr>
        <p:spPr bwMode="auto">
          <a:xfrm>
            <a:off x="6096000" y="1524000"/>
            <a:ext cx="22098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 flipH="1">
            <a:off x="6096000" y="1828800"/>
            <a:ext cx="2133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6096000" y="2286000"/>
            <a:ext cx="22098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>
            <a:off x="6096000" y="2438400"/>
            <a:ext cx="2209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H="1">
            <a:off x="6096000" y="2819400"/>
            <a:ext cx="2209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 flipH="1">
            <a:off x="6096000" y="3048000"/>
            <a:ext cx="22098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9" name="Text Box 13"/>
          <p:cNvSpPr txBox="1">
            <a:spLocks noChangeArrowheads="1"/>
          </p:cNvSpPr>
          <p:nvPr/>
        </p:nvSpPr>
        <p:spPr bwMode="auto">
          <a:xfrm>
            <a:off x="6842125" y="1204913"/>
            <a:ext cx="544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INV</a:t>
            </a:r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6461125" y="1662113"/>
            <a:ext cx="831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6232525" y="2424113"/>
            <a:ext cx="71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PATH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7299325" y="2576513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7543800" y="3124200"/>
            <a:ext cx="71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PATH</a:t>
            </a:r>
          </a:p>
        </p:txBody>
      </p:sp>
      <p:sp>
        <p:nvSpPr>
          <p:cNvPr id="280595" name="Line 19"/>
          <p:cNvSpPr>
            <a:spLocks noChangeShapeType="1"/>
          </p:cNvSpPr>
          <p:nvPr/>
        </p:nvSpPr>
        <p:spPr bwMode="auto">
          <a:xfrm>
            <a:off x="6096000" y="3581400"/>
            <a:ext cx="22098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6172200" y="3276600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</a:t>
            </a:r>
          </a:p>
        </p:txBody>
      </p:sp>
      <p:sp>
        <p:nvSpPr>
          <p:cNvPr id="280597" name="Line 21"/>
          <p:cNvSpPr>
            <a:spLocks noChangeShapeType="1"/>
          </p:cNvSpPr>
          <p:nvPr/>
        </p:nvSpPr>
        <p:spPr bwMode="auto">
          <a:xfrm>
            <a:off x="6096000" y="3733800"/>
            <a:ext cx="2209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6172200" y="3733800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RESVCONF</a:t>
            </a:r>
          </a:p>
        </p:txBody>
      </p:sp>
      <p:sp>
        <p:nvSpPr>
          <p:cNvPr id="280599" name="Line 23"/>
          <p:cNvSpPr>
            <a:spLocks noChangeShapeType="1"/>
          </p:cNvSpPr>
          <p:nvPr/>
        </p:nvSpPr>
        <p:spPr bwMode="auto">
          <a:xfrm flipH="1">
            <a:off x="6096000" y="4191000"/>
            <a:ext cx="22098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00" name="Text Box 24"/>
          <p:cNvSpPr txBox="1">
            <a:spLocks noChangeArrowheads="1"/>
          </p:cNvSpPr>
          <p:nvPr/>
        </p:nvSpPr>
        <p:spPr bwMode="auto">
          <a:xfrm>
            <a:off x="6705600" y="4267200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RESVCONF</a:t>
            </a:r>
          </a:p>
        </p:txBody>
      </p:sp>
      <p:sp>
        <p:nvSpPr>
          <p:cNvPr id="280601" name="Line 25"/>
          <p:cNvSpPr>
            <a:spLocks noChangeShapeType="1"/>
          </p:cNvSpPr>
          <p:nvPr/>
        </p:nvSpPr>
        <p:spPr bwMode="auto">
          <a:xfrm>
            <a:off x="6096000" y="4724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602" name="Text Box 26"/>
          <p:cNvSpPr txBox="1">
            <a:spLocks noChangeArrowheads="1"/>
          </p:cNvSpPr>
          <p:nvPr/>
        </p:nvSpPr>
        <p:spPr bwMode="auto">
          <a:xfrm>
            <a:off x="6613525" y="4710113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Media</a:t>
            </a:r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>
            <a:off x="5486400" y="5486400"/>
            <a:ext cx="838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Caller</a:t>
            </a:r>
          </a:p>
        </p:txBody>
      </p:sp>
      <p:sp>
        <p:nvSpPr>
          <p:cNvPr id="280604" name="Rectangle 28"/>
          <p:cNvSpPr>
            <a:spLocks noChangeArrowheads="1"/>
          </p:cNvSpPr>
          <p:nvPr/>
        </p:nvSpPr>
        <p:spPr bwMode="auto">
          <a:xfrm>
            <a:off x="7924800" y="5486400"/>
            <a:ext cx="838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Callee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Coupling of intserv and SIP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DCS Specification uses a two phase INVITE</a:t>
            </a:r>
          </a:p>
          <a:p>
            <a:r>
              <a:rPr lang="en-US" sz="1900"/>
              <a:t>New solution places preconditions in SDP with single INVITE</a:t>
            </a:r>
          </a:p>
          <a:p>
            <a:pPr lvl="1"/>
            <a:r>
              <a:rPr lang="en-US" sz="1600"/>
              <a:t>Preconditions specify events that must happen before far side is alerted</a:t>
            </a:r>
          </a:p>
          <a:p>
            <a:pPr lvl="1"/>
            <a:r>
              <a:rPr lang="en-US" sz="1600"/>
              <a:t>If conditions not met, call is rejected</a:t>
            </a:r>
          </a:p>
          <a:p>
            <a:pPr lvl="1"/>
            <a:r>
              <a:rPr lang="en-US" sz="1600"/>
              <a:t>Conditions are for QoS and for security</a:t>
            </a:r>
          </a:p>
        </p:txBody>
      </p:sp>
      <p:sp>
        <p:nvSpPr>
          <p:cNvPr id="281605" name="Line 5"/>
          <p:cNvSpPr>
            <a:spLocks noChangeShapeType="1"/>
          </p:cNvSpPr>
          <p:nvPr/>
        </p:nvSpPr>
        <p:spPr bwMode="auto">
          <a:xfrm>
            <a:off x="5791200" y="11430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6" name="Line 6"/>
          <p:cNvSpPr>
            <a:spLocks noChangeShapeType="1"/>
          </p:cNvSpPr>
          <p:nvPr/>
        </p:nvSpPr>
        <p:spPr bwMode="auto">
          <a:xfrm>
            <a:off x="8229600" y="11430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>
            <a:off x="5943600" y="1295400"/>
            <a:ext cx="22098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 flipH="1">
            <a:off x="5943600" y="1600200"/>
            <a:ext cx="2133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5943600" y="2057400"/>
            <a:ext cx="22098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0" name="Line 10"/>
          <p:cNvSpPr>
            <a:spLocks noChangeShapeType="1"/>
          </p:cNvSpPr>
          <p:nvPr/>
        </p:nvSpPr>
        <p:spPr bwMode="auto">
          <a:xfrm>
            <a:off x="5943600" y="2209800"/>
            <a:ext cx="2209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1" name="Line 11"/>
          <p:cNvSpPr>
            <a:spLocks noChangeShapeType="1"/>
          </p:cNvSpPr>
          <p:nvPr/>
        </p:nvSpPr>
        <p:spPr bwMode="auto">
          <a:xfrm flipH="1">
            <a:off x="5943600" y="2590800"/>
            <a:ext cx="2209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2" name="Line 12"/>
          <p:cNvSpPr>
            <a:spLocks noChangeShapeType="1"/>
          </p:cNvSpPr>
          <p:nvPr/>
        </p:nvSpPr>
        <p:spPr bwMode="auto">
          <a:xfrm flipH="1">
            <a:off x="5943600" y="2819400"/>
            <a:ext cx="22098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3" name="Text Box 13"/>
          <p:cNvSpPr txBox="1">
            <a:spLocks noChangeArrowheads="1"/>
          </p:cNvSpPr>
          <p:nvPr/>
        </p:nvSpPr>
        <p:spPr bwMode="auto">
          <a:xfrm>
            <a:off x="6689725" y="976313"/>
            <a:ext cx="544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INV</a:t>
            </a:r>
          </a:p>
        </p:txBody>
      </p:sp>
      <p:sp>
        <p:nvSpPr>
          <p:cNvPr id="281614" name="Text Box 14"/>
          <p:cNvSpPr txBox="1">
            <a:spLocks noChangeArrowheads="1"/>
          </p:cNvSpPr>
          <p:nvPr/>
        </p:nvSpPr>
        <p:spPr bwMode="auto">
          <a:xfrm>
            <a:off x="6172200" y="1447800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183 Progress</a:t>
            </a:r>
          </a:p>
        </p:txBody>
      </p:sp>
      <p:sp>
        <p:nvSpPr>
          <p:cNvPr id="281615" name="Text Box 15"/>
          <p:cNvSpPr txBox="1">
            <a:spLocks noChangeArrowheads="1"/>
          </p:cNvSpPr>
          <p:nvPr/>
        </p:nvSpPr>
        <p:spPr bwMode="auto">
          <a:xfrm>
            <a:off x="7162800" y="1828800"/>
            <a:ext cx="858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PRACK</a:t>
            </a:r>
          </a:p>
        </p:txBody>
      </p:sp>
      <p:sp>
        <p:nvSpPr>
          <p:cNvPr id="281616" name="Text Box 16"/>
          <p:cNvSpPr txBox="1">
            <a:spLocks noChangeArrowheads="1"/>
          </p:cNvSpPr>
          <p:nvPr/>
        </p:nvSpPr>
        <p:spPr bwMode="auto">
          <a:xfrm>
            <a:off x="6080125" y="2195513"/>
            <a:ext cx="71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PATH</a:t>
            </a:r>
          </a:p>
        </p:txBody>
      </p:sp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7146925" y="2347913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7391400" y="2895600"/>
            <a:ext cx="71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PATH</a:t>
            </a:r>
          </a:p>
        </p:txBody>
      </p:sp>
      <p:sp>
        <p:nvSpPr>
          <p:cNvPr id="281619" name="Line 19"/>
          <p:cNvSpPr>
            <a:spLocks noChangeShapeType="1"/>
          </p:cNvSpPr>
          <p:nvPr/>
        </p:nvSpPr>
        <p:spPr bwMode="auto">
          <a:xfrm>
            <a:off x="5943600" y="3352800"/>
            <a:ext cx="22098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6019800" y="3048000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</a:t>
            </a:r>
          </a:p>
        </p:txBody>
      </p:sp>
      <p:sp>
        <p:nvSpPr>
          <p:cNvPr id="281621" name="Line 21"/>
          <p:cNvSpPr>
            <a:spLocks noChangeShapeType="1"/>
          </p:cNvSpPr>
          <p:nvPr/>
        </p:nvSpPr>
        <p:spPr bwMode="auto">
          <a:xfrm>
            <a:off x="5943600" y="3505200"/>
            <a:ext cx="2209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6019800" y="3505200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RESVCONF</a:t>
            </a:r>
          </a:p>
        </p:txBody>
      </p:sp>
      <p:sp>
        <p:nvSpPr>
          <p:cNvPr id="281623" name="Line 23"/>
          <p:cNvSpPr>
            <a:spLocks noChangeShapeType="1"/>
          </p:cNvSpPr>
          <p:nvPr/>
        </p:nvSpPr>
        <p:spPr bwMode="auto">
          <a:xfrm flipH="1">
            <a:off x="5943600" y="3962400"/>
            <a:ext cx="220980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4" name="Text Box 24"/>
          <p:cNvSpPr txBox="1">
            <a:spLocks noChangeArrowheads="1"/>
          </p:cNvSpPr>
          <p:nvPr/>
        </p:nvSpPr>
        <p:spPr bwMode="auto">
          <a:xfrm>
            <a:off x="6553200" y="5105400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RESVCONF</a:t>
            </a:r>
          </a:p>
        </p:txBody>
      </p:sp>
      <p:sp>
        <p:nvSpPr>
          <p:cNvPr id="281625" name="Line 25"/>
          <p:cNvSpPr>
            <a:spLocks noChangeShapeType="1"/>
          </p:cNvSpPr>
          <p:nvPr/>
        </p:nvSpPr>
        <p:spPr bwMode="auto">
          <a:xfrm>
            <a:off x="5943600" y="5562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6" name="Text Box 26"/>
          <p:cNvSpPr txBox="1">
            <a:spLocks noChangeArrowheads="1"/>
          </p:cNvSpPr>
          <p:nvPr/>
        </p:nvSpPr>
        <p:spPr bwMode="auto">
          <a:xfrm>
            <a:off x="6461125" y="5548313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Media</a:t>
            </a:r>
          </a:p>
        </p:txBody>
      </p:sp>
      <p:sp>
        <p:nvSpPr>
          <p:cNvPr id="281627" name="Rectangle 27"/>
          <p:cNvSpPr>
            <a:spLocks noChangeArrowheads="1"/>
          </p:cNvSpPr>
          <p:nvPr/>
        </p:nvSpPr>
        <p:spPr bwMode="auto">
          <a:xfrm>
            <a:off x="5410200" y="5715000"/>
            <a:ext cx="838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Caller</a:t>
            </a:r>
          </a:p>
        </p:txBody>
      </p:sp>
      <p:sp>
        <p:nvSpPr>
          <p:cNvPr id="281628" name="Rectangle 28"/>
          <p:cNvSpPr>
            <a:spLocks noChangeArrowheads="1"/>
          </p:cNvSpPr>
          <p:nvPr/>
        </p:nvSpPr>
        <p:spPr bwMode="auto">
          <a:xfrm>
            <a:off x="7772400" y="5715000"/>
            <a:ext cx="838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Callee</a:t>
            </a:r>
          </a:p>
        </p:txBody>
      </p:sp>
      <p:sp>
        <p:nvSpPr>
          <p:cNvPr id="281629" name="Line 29"/>
          <p:cNvSpPr>
            <a:spLocks noChangeShapeType="1"/>
          </p:cNvSpPr>
          <p:nvPr/>
        </p:nvSpPr>
        <p:spPr bwMode="auto">
          <a:xfrm flipH="1">
            <a:off x="5943600" y="4267200"/>
            <a:ext cx="2133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30" name="Line 30"/>
          <p:cNvSpPr>
            <a:spLocks noChangeShapeType="1"/>
          </p:cNvSpPr>
          <p:nvPr/>
        </p:nvSpPr>
        <p:spPr bwMode="auto">
          <a:xfrm>
            <a:off x="5943600" y="4724400"/>
            <a:ext cx="22098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6172200" y="4114800"/>
            <a:ext cx="831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200 OK</a:t>
            </a:r>
          </a:p>
        </p:txBody>
      </p:sp>
      <p:sp>
        <p:nvSpPr>
          <p:cNvPr id="281632" name="Text Box 32"/>
          <p:cNvSpPr txBox="1">
            <a:spLocks noChangeArrowheads="1"/>
          </p:cNvSpPr>
          <p:nvPr/>
        </p:nvSpPr>
        <p:spPr bwMode="auto">
          <a:xfrm>
            <a:off x="7162800" y="4495800"/>
            <a:ext cx="61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>
                <a:latin typeface="Times New Roman" panose="02020603050405020304" pitchFamily="18" charset="0"/>
              </a:rPr>
              <a:t>ACK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QoS an important part of the big picture for SIP</a:t>
            </a:r>
          </a:p>
          <a:p>
            <a:r>
              <a:rPr lang="en-US"/>
              <a:t>IETF has defined two mechanisms</a:t>
            </a:r>
          </a:p>
          <a:p>
            <a:pPr lvl="1"/>
            <a:r>
              <a:rPr lang="en-US"/>
              <a:t>Differentiated Services (diffserv)</a:t>
            </a:r>
          </a:p>
          <a:p>
            <a:pPr lvl="1"/>
            <a:r>
              <a:rPr lang="en-US"/>
              <a:t>Integrated Services (intserv)</a:t>
            </a:r>
          </a:p>
          <a:p>
            <a:pPr lvl="1"/>
            <a:r>
              <a:rPr lang="en-US"/>
              <a:t>Current work on using both at the same time</a:t>
            </a:r>
          </a:p>
          <a:p>
            <a:r>
              <a:rPr lang="en-US"/>
              <a:t>Either usable for IP telephony</a:t>
            </a:r>
          </a:p>
          <a:p>
            <a:pPr lvl="1"/>
            <a:r>
              <a:rPr lang="en-US"/>
              <a:t>Some issues to be resolved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Terminology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5-tuple</a:t>
            </a:r>
          </a:p>
          <a:p>
            <a:pPr lvl="1"/>
            <a:r>
              <a:rPr lang="en-US" sz="1600"/>
              <a:t>Combination of Source/Dest IP, Source/Dest Port and Protocol</a:t>
            </a:r>
          </a:p>
          <a:p>
            <a:r>
              <a:rPr lang="en-US" sz="1900"/>
              <a:t>Packet Filters</a:t>
            </a:r>
          </a:p>
          <a:p>
            <a:pPr lvl="1"/>
            <a:r>
              <a:rPr lang="en-US" sz="1600"/>
              <a:t>Rules that identify packets, usually based on 5-tuple</a:t>
            </a:r>
            <a:endParaRPr lang="en-US" sz="1300" b="1"/>
          </a:p>
          <a:p>
            <a:r>
              <a:rPr lang="en-US" sz="1900"/>
              <a:t>Flow</a:t>
            </a:r>
          </a:p>
          <a:p>
            <a:pPr lvl="1"/>
            <a:r>
              <a:rPr lang="en-US" sz="1600"/>
              <a:t>A group of packets with the same 5-tuple</a:t>
            </a:r>
          </a:p>
          <a:p>
            <a:r>
              <a:rPr lang="en-US" sz="1900"/>
              <a:t>Packet Classification</a:t>
            </a:r>
          </a:p>
          <a:p>
            <a:pPr lvl="1"/>
            <a:r>
              <a:rPr lang="en-US" sz="1600"/>
              <a:t>Act of filtering packets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900"/>
              <a:t>Scheduling Algorithm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When multiple packets contend for a link, the mechanism by which packets are chosen to be sent</a:t>
            </a:r>
          </a:p>
          <a:p>
            <a:pPr>
              <a:lnSpc>
                <a:spcPct val="90000"/>
              </a:lnSpc>
            </a:pPr>
            <a:r>
              <a:rPr lang="en-US" sz="1900"/>
              <a:t>Buffer Management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Rules by which memory resources of a router are allocated to different packets</a:t>
            </a:r>
          </a:p>
          <a:p>
            <a:pPr>
              <a:lnSpc>
                <a:spcPct val="90000"/>
              </a:lnSpc>
            </a:pPr>
            <a:r>
              <a:rPr lang="en-US" sz="1900"/>
              <a:t>Weighted Fair Queueing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 scheduling algorithm that can allocate specific bandwidths to different flows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Excess bandwidth re-distributed proportionally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Terminology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Policer</a:t>
            </a:r>
          </a:p>
          <a:p>
            <a:pPr lvl="1"/>
            <a:r>
              <a:rPr lang="en-US" sz="1600"/>
              <a:t>A component of a router which checks whether a flow has certain properties</a:t>
            </a:r>
          </a:p>
          <a:p>
            <a:r>
              <a:rPr lang="en-US" sz="1900"/>
              <a:t>Shaper</a:t>
            </a:r>
          </a:p>
          <a:p>
            <a:pPr lvl="1"/>
            <a:r>
              <a:rPr lang="en-US" sz="1600"/>
              <a:t>A component of a router which delays or drops packets so that they leave the router with a specific property</a:t>
            </a:r>
          </a:p>
          <a:p>
            <a:r>
              <a:rPr lang="en-US" sz="1900"/>
              <a:t>Leaky Bucket</a:t>
            </a:r>
          </a:p>
          <a:p>
            <a:pPr lvl="1"/>
            <a:r>
              <a:rPr lang="en-US" sz="1600"/>
              <a:t>An algorithm for policing or shaping based on average rate and burstiness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900"/>
              <a:t>Random Early Drop (RED)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 buffer management algorithm that randomly drops packets before congestion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Good properties for TCP</a:t>
            </a:r>
          </a:p>
          <a:p>
            <a:pPr>
              <a:lnSpc>
                <a:spcPct val="90000"/>
              </a:lnSpc>
            </a:pPr>
            <a:r>
              <a:rPr lang="en-US" sz="1900"/>
              <a:t>Generalized Processor Sharing (GPS)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 theoretical scheduling algorithm that models packet flows as a fluid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WFQ is an approximation to GPS</a:t>
            </a:r>
          </a:p>
          <a:p>
            <a:pPr>
              <a:lnSpc>
                <a:spcPct val="90000"/>
              </a:lnSpc>
            </a:pPr>
            <a:r>
              <a:rPr lang="en-US" sz="1900"/>
              <a:t>Drop from Front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 buffer management algorithm that drops excess packets from front of queue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Services Model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New service model for Internet</a:t>
            </a:r>
          </a:p>
          <a:p>
            <a:r>
              <a:rPr lang="en-US" sz="1900"/>
              <a:t>Two components</a:t>
            </a:r>
          </a:p>
          <a:p>
            <a:pPr lvl="1"/>
            <a:r>
              <a:rPr lang="en-US" sz="1600"/>
              <a:t>Type of service provided by network</a:t>
            </a:r>
          </a:p>
          <a:p>
            <a:pPr lvl="1"/>
            <a:r>
              <a:rPr lang="en-US" sz="1600"/>
              <a:t>How service is requested</a:t>
            </a:r>
          </a:p>
          <a:p>
            <a:r>
              <a:rPr lang="en-US" sz="1900"/>
              <a:t>Separation of components</a:t>
            </a:r>
          </a:p>
          <a:p>
            <a:pPr lvl="1"/>
            <a:r>
              <a:rPr lang="en-US" sz="1600"/>
              <a:t>New services defined and supported by same request protocols</a:t>
            </a:r>
          </a:p>
          <a:p>
            <a:pPr lvl="1"/>
            <a:r>
              <a:rPr lang="en-US" sz="1600"/>
              <a:t>Many ways (SNMP) to configure single service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Intserv Model similar to ATM</a:t>
            </a:r>
          </a:p>
          <a:p>
            <a:pPr lvl="1"/>
            <a:r>
              <a:rPr lang="en-US" sz="1600"/>
              <a:t>Service requested end to end</a:t>
            </a:r>
          </a:p>
          <a:p>
            <a:pPr lvl="1"/>
            <a:r>
              <a:rPr lang="en-US" sz="1600"/>
              <a:t>Resources reserved along all routers</a:t>
            </a:r>
          </a:p>
          <a:p>
            <a:pPr lvl="1"/>
            <a:r>
              <a:rPr lang="en-US" sz="1600"/>
              <a:t>Admission control at all routers</a:t>
            </a:r>
          </a:p>
          <a:p>
            <a:pPr lvl="1"/>
            <a:r>
              <a:rPr lang="en-US" sz="1600"/>
              <a:t>Policing needed at routers</a:t>
            </a:r>
          </a:p>
          <a:p>
            <a:pPr lvl="1"/>
            <a:r>
              <a:rPr lang="en-US" sz="1600"/>
              <a:t>Shaping may be needed at routers</a:t>
            </a:r>
          </a:p>
          <a:p>
            <a:r>
              <a:rPr lang="en-US" sz="1900"/>
              <a:t>Two types of service</a:t>
            </a:r>
          </a:p>
          <a:p>
            <a:pPr lvl="1"/>
            <a:r>
              <a:rPr lang="en-US" sz="1600"/>
              <a:t>Controlled Load</a:t>
            </a:r>
          </a:p>
          <a:p>
            <a:pPr lvl="1"/>
            <a:r>
              <a:rPr lang="en-US" sz="1600"/>
              <a:t>Guaranteed</a:t>
            </a:r>
          </a:p>
          <a:p>
            <a:r>
              <a:rPr lang="en-US" sz="1900"/>
              <a:t>Reservation through RSVP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ReserVation Protocol (RSVP)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Receivers make reservations</a:t>
            </a:r>
          </a:p>
          <a:p>
            <a:pPr lvl="1"/>
            <a:r>
              <a:rPr lang="en-US" sz="1600"/>
              <a:t>Senders send </a:t>
            </a:r>
            <a:r>
              <a:rPr lang="en-US" sz="1600">
                <a:solidFill>
                  <a:schemeClr val="accent2"/>
                </a:solidFill>
              </a:rPr>
              <a:t>PATH</a:t>
            </a:r>
            <a:r>
              <a:rPr lang="en-US" sz="1600"/>
              <a:t> messages</a:t>
            </a:r>
          </a:p>
          <a:p>
            <a:pPr lvl="1"/>
            <a:r>
              <a:rPr lang="en-US" sz="1600"/>
              <a:t>Receivers send </a:t>
            </a:r>
            <a:r>
              <a:rPr lang="en-US" sz="1600">
                <a:solidFill>
                  <a:srgbClr val="FF0000"/>
                </a:solidFill>
              </a:rPr>
              <a:t>RESV</a:t>
            </a:r>
            <a:r>
              <a:rPr lang="en-US" sz="1600"/>
              <a:t> messages to reserve</a:t>
            </a:r>
          </a:p>
          <a:p>
            <a:r>
              <a:rPr lang="en-US" sz="1900"/>
              <a:t>PATH Messages</a:t>
            </a:r>
          </a:p>
          <a:p>
            <a:pPr lvl="1"/>
            <a:r>
              <a:rPr lang="en-US" sz="1600"/>
              <a:t>Follow data path for flow being reserved</a:t>
            </a:r>
          </a:p>
          <a:p>
            <a:pPr lvl="1"/>
            <a:r>
              <a:rPr lang="en-US" sz="1600"/>
              <a:t>Create path State, point to previous hop router</a:t>
            </a:r>
          </a:p>
          <a:p>
            <a:pPr lvl="1"/>
            <a:r>
              <a:rPr lang="en-US" sz="1600"/>
              <a:t>Define flow</a:t>
            </a:r>
          </a:p>
          <a:p>
            <a:r>
              <a:rPr lang="en-US" sz="1900"/>
              <a:t>RESV Messages</a:t>
            </a:r>
          </a:p>
          <a:p>
            <a:pPr lvl="1"/>
            <a:r>
              <a:rPr lang="en-US" sz="1600"/>
              <a:t>Follow reverse of PATH</a:t>
            </a:r>
          </a:p>
        </p:txBody>
      </p:sp>
      <p:pic>
        <p:nvPicPr>
          <p:cNvPr id="254981" name="Picture 5" descr="C:\apps\netdraw\ISOMETRC\ROUTER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60166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982" name="Picture 6" descr="C:\apps\netdraw\ISOMETRC\ROUTER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0"/>
            <a:ext cx="60166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983" name="Picture 7" descr="C:\apps\netdraw\ISOMETRC\ROUTER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29000"/>
            <a:ext cx="60166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984" name="Picture 8" descr="C:\apps\netdraw\ISOMETRC\ROUTERI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60166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985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24400"/>
            <a:ext cx="8826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4986" name="Picture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8826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4987" name="Line 11"/>
          <p:cNvSpPr>
            <a:spLocks noChangeShapeType="1"/>
          </p:cNvSpPr>
          <p:nvPr/>
        </p:nvSpPr>
        <p:spPr bwMode="auto">
          <a:xfrm flipH="1">
            <a:off x="6096000" y="2819400"/>
            <a:ext cx="762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8" name="Line 12"/>
          <p:cNvSpPr>
            <a:spLocks noChangeShapeType="1"/>
          </p:cNvSpPr>
          <p:nvPr/>
        </p:nvSpPr>
        <p:spPr bwMode="auto">
          <a:xfrm>
            <a:off x="6477000" y="2743200"/>
            <a:ext cx="5334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>
            <a:off x="6248400" y="3810000"/>
            <a:ext cx="6858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flipH="1">
            <a:off x="7315200" y="3429000"/>
            <a:ext cx="762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 flipV="1">
            <a:off x="5562600" y="2514600"/>
            <a:ext cx="5334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Line 16"/>
          <p:cNvSpPr>
            <a:spLocks noChangeShapeType="1"/>
          </p:cNvSpPr>
          <p:nvPr/>
        </p:nvSpPr>
        <p:spPr bwMode="auto">
          <a:xfrm>
            <a:off x="7391400" y="4343400"/>
            <a:ext cx="2286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 flipV="1">
            <a:off x="5791200" y="2286000"/>
            <a:ext cx="533400" cy="76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4" name="Line 18"/>
          <p:cNvSpPr>
            <a:spLocks noChangeShapeType="1"/>
          </p:cNvSpPr>
          <p:nvPr/>
        </p:nvSpPr>
        <p:spPr bwMode="auto">
          <a:xfrm>
            <a:off x="6629400" y="2590800"/>
            <a:ext cx="533400" cy="457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 flipH="1">
            <a:off x="7467600" y="3429000"/>
            <a:ext cx="76200" cy="685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6" name="Line 20"/>
          <p:cNvSpPr>
            <a:spLocks noChangeShapeType="1"/>
          </p:cNvSpPr>
          <p:nvPr/>
        </p:nvSpPr>
        <p:spPr bwMode="auto">
          <a:xfrm>
            <a:off x="7543800" y="4343400"/>
            <a:ext cx="1524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7" name="Line 21"/>
          <p:cNvSpPr>
            <a:spLocks noChangeShapeType="1"/>
          </p:cNvSpPr>
          <p:nvPr/>
        </p:nvSpPr>
        <p:spPr bwMode="auto">
          <a:xfrm flipH="1" flipV="1">
            <a:off x="7315200" y="4419600"/>
            <a:ext cx="228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8" name="Line 22"/>
          <p:cNvSpPr>
            <a:spLocks noChangeShapeType="1"/>
          </p:cNvSpPr>
          <p:nvPr/>
        </p:nvSpPr>
        <p:spPr bwMode="auto">
          <a:xfrm flipV="1">
            <a:off x="7162800" y="3581400"/>
            <a:ext cx="76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9" name="Line 23"/>
          <p:cNvSpPr>
            <a:spLocks noChangeShapeType="1"/>
          </p:cNvSpPr>
          <p:nvPr/>
        </p:nvSpPr>
        <p:spPr bwMode="auto">
          <a:xfrm flipH="1" flipV="1">
            <a:off x="6400800" y="2819400"/>
            <a:ext cx="457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00" name="Line 24"/>
          <p:cNvSpPr>
            <a:spLocks noChangeShapeType="1"/>
          </p:cNvSpPr>
          <p:nvPr/>
        </p:nvSpPr>
        <p:spPr bwMode="auto">
          <a:xfrm flipH="1">
            <a:off x="5638800" y="28194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001" name="Text Box 25"/>
          <p:cNvSpPr txBox="1">
            <a:spLocks noChangeArrowheads="1"/>
          </p:cNvSpPr>
          <p:nvPr/>
        </p:nvSpPr>
        <p:spPr bwMode="auto">
          <a:xfrm>
            <a:off x="4556125" y="1820863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Sender</a:t>
            </a:r>
          </a:p>
        </p:txBody>
      </p:sp>
      <p:sp>
        <p:nvSpPr>
          <p:cNvPr id="255002" name="Text Box 26"/>
          <p:cNvSpPr txBox="1">
            <a:spLocks noChangeArrowheads="1"/>
          </p:cNvSpPr>
          <p:nvPr/>
        </p:nvSpPr>
        <p:spPr bwMode="auto">
          <a:xfrm>
            <a:off x="7467600" y="5638800"/>
            <a:ext cx="9382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Receiver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Receiver Oriented?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Multicast!!!</a:t>
            </a:r>
          </a:p>
          <a:p>
            <a:pPr lvl="1"/>
            <a:r>
              <a:rPr lang="en-US" sz="1600"/>
              <a:t>Senders don’t know receivers</a:t>
            </a:r>
          </a:p>
          <a:p>
            <a:pPr lvl="1"/>
            <a:r>
              <a:rPr lang="en-US" sz="1600"/>
              <a:t>Receivers might be heterogeneous</a:t>
            </a:r>
          </a:p>
          <a:p>
            <a:pPr lvl="1"/>
            <a:r>
              <a:rPr lang="en-US" sz="1600"/>
              <a:t>Receivers receive the benefit of reservations</a:t>
            </a:r>
          </a:p>
          <a:p>
            <a:r>
              <a:rPr lang="en-US" sz="1900"/>
              <a:t>RSVP in multicast</a:t>
            </a:r>
          </a:p>
          <a:p>
            <a:pPr lvl="1"/>
            <a:r>
              <a:rPr lang="en-US" sz="1600"/>
              <a:t>Not all receivers need make a reservation</a:t>
            </a:r>
          </a:p>
          <a:p>
            <a:pPr lvl="1"/>
            <a:r>
              <a:rPr lang="en-US" sz="1600"/>
              <a:t>Receivers can make different reservations</a:t>
            </a:r>
          </a:p>
          <a:p>
            <a:pPr lvl="1"/>
            <a:r>
              <a:rPr lang="en-US" sz="1600"/>
              <a:t>Reservations </a:t>
            </a:r>
            <a:r>
              <a:rPr lang="en-US" sz="1600" i="1"/>
              <a:t>merged</a:t>
            </a:r>
            <a:r>
              <a:rPr lang="en-US" sz="1600"/>
              <a:t> at branch points</a:t>
            </a:r>
          </a:p>
          <a:p>
            <a:pPr lvl="1"/>
            <a:endParaRPr lang="en-US" sz="1600"/>
          </a:p>
        </p:txBody>
      </p:sp>
      <p:grpSp>
        <p:nvGrpSpPr>
          <p:cNvPr id="256048" name="Group 48"/>
          <p:cNvGrpSpPr>
            <a:grpSpLocks/>
          </p:cNvGrpSpPr>
          <p:nvPr/>
        </p:nvGrpSpPr>
        <p:grpSpPr bwMode="auto">
          <a:xfrm>
            <a:off x="4648200" y="1600200"/>
            <a:ext cx="4267200" cy="3910013"/>
            <a:chOff x="2928" y="1008"/>
            <a:chExt cx="2688" cy="2463"/>
          </a:xfrm>
        </p:grpSpPr>
        <p:pic>
          <p:nvPicPr>
            <p:cNvPr id="256005" name="Picture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00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06" name="Picture 6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1536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07" name="Picture 7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016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08" name="Picture 8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016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09" name="Picture 9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10" name="Picture 10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11" name="Picture 11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12" name="Picture 12" descr="C:\apps\netdraw\ISOMETRC\ROUTERI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2592"/>
              <a:ext cx="379" cy="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6015" name="Picture 1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16" name="Picture 1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17" name="Picture 1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18" name="Picture 1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19" name="Picture 19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20" name="Picture 2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21" name="Picture 21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6022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0" y="3168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6023" name="Line 23"/>
            <p:cNvSpPr>
              <a:spLocks noChangeShapeType="1"/>
            </p:cNvSpPr>
            <p:nvPr/>
          </p:nvSpPr>
          <p:spPr bwMode="auto">
            <a:xfrm>
              <a:off x="4272" y="1296"/>
              <a:ext cx="0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4" name="Line 24"/>
            <p:cNvSpPr>
              <a:spLocks noChangeShapeType="1"/>
            </p:cNvSpPr>
            <p:nvPr/>
          </p:nvSpPr>
          <p:spPr bwMode="auto">
            <a:xfrm flipH="1">
              <a:off x="3936" y="1728"/>
              <a:ext cx="240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5" name="Line 25"/>
            <p:cNvSpPr>
              <a:spLocks noChangeShapeType="1"/>
            </p:cNvSpPr>
            <p:nvPr/>
          </p:nvSpPr>
          <p:spPr bwMode="auto">
            <a:xfrm>
              <a:off x="4368" y="1728"/>
              <a:ext cx="192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6" name="Line 26"/>
            <p:cNvSpPr>
              <a:spLocks noChangeShapeType="1"/>
            </p:cNvSpPr>
            <p:nvPr/>
          </p:nvSpPr>
          <p:spPr bwMode="auto">
            <a:xfrm flipH="1">
              <a:off x="3408" y="2208"/>
              <a:ext cx="432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7" name="Line 27"/>
            <p:cNvSpPr>
              <a:spLocks noChangeShapeType="1"/>
            </p:cNvSpPr>
            <p:nvPr/>
          </p:nvSpPr>
          <p:spPr bwMode="auto">
            <a:xfrm flipH="1">
              <a:off x="3888" y="2304"/>
              <a:ext cx="48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8" name="Line 28"/>
            <p:cNvSpPr>
              <a:spLocks noChangeShapeType="1"/>
            </p:cNvSpPr>
            <p:nvPr/>
          </p:nvSpPr>
          <p:spPr bwMode="auto">
            <a:xfrm>
              <a:off x="4464" y="2256"/>
              <a:ext cx="0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29" name="Line 29"/>
            <p:cNvSpPr>
              <a:spLocks noChangeShapeType="1"/>
            </p:cNvSpPr>
            <p:nvPr/>
          </p:nvSpPr>
          <p:spPr bwMode="auto">
            <a:xfrm>
              <a:off x="4656" y="2256"/>
              <a:ext cx="336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0" name="Line 30"/>
            <p:cNvSpPr>
              <a:spLocks noChangeShapeType="1"/>
            </p:cNvSpPr>
            <p:nvPr/>
          </p:nvSpPr>
          <p:spPr bwMode="auto">
            <a:xfrm flipH="1">
              <a:off x="3120" y="2832"/>
              <a:ext cx="192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1" name="Line 31"/>
            <p:cNvSpPr>
              <a:spLocks noChangeShapeType="1"/>
            </p:cNvSpPr>
            <p:nvPr/>
          </p:nvSpPr>
          <p:spPr bwMode="auto">
            <a:xfrm>
              <a:off x="3456" y="2832"/>
              <a:ext cx="0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2" name="Line 32"/>
            <p:cNvSpPr>
              <a:spLocks noChangeShapeType="1"/>
            </p:cNvSpPr>
            <p:nvPr/>
          </p:nvSpPr>
          <p:spPr bwMode="auto">
            <a:xfrm flipH="1">
              <a:off x="3744" y="2832"/>
              <a:ext cx="48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3" name="Line 33"/>
            <p:cNvSpPr>
              <a:spLocks noChangeShapeType="1"/>
            </p:cNvSpPr>
            <p:nvPr/>
          </p:nvSpPr>
          <p:spPr bwMode="auto">
            <a:xfrm>
              <a:off x="3984" y="2832"/>
              <a:ext cx="96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4" name="Line 34"/>
            <p:cNvSpPr>
              <a:spLocks noChangeShapeType="1"/>
            </p:cNvSpPr>
            <p:nvPr/>
          </p:nvSpPr>
          <p:spPr bwMode="auto">
            <a:xfrm flipH="1">
              <a:off x="4368" y="2832"/>
              <a:ext cx="48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5" name="Line 35"/>
            <p:cNvSpPr>
              <a:spLocks noChangeShapeType="1"/>
            </p:cNvSpPr>
            <p:nvPr/>
          </p:nvSpPr>
          <p:spPr bwMode="auto">
            <a:xfrm>
              <a:off x="4560" y="2832"/>
              <a:ext cx="144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6" name="Line 36"/>
            <p:cNvSpPr>
              <a:spLocks noChangeShapeType="1"/>
            </p:cNvSpPr>
            <p:nvPr/>
          </p:nvSpPr>
          <p:spPr bwMode="auto">
            <a:xfrm>
              <a:off x="4992" y="2880"/>
              <a:ext cx="96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7" name="Line 37"/>
            <p:cNvSpPr>
              <a:spLocks noChangeShapeType="1"/>
            </p:cNvSpPr>
            <p:nvPr/>
          </p:nvSpPr>
          <p:spPr bwMode="auto">
            <a:xfrm>
              <a:off x="5136" y="2784"/>
              <a:ext cx="240" cy="38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9" name="Line 39"/>
            <p:cNvSpPr>
              <a:spLocks noChangeShapeType="1"/>
            </p:cNvSpPr>
            <p:nvPr/>
          </p:nvSpPr>
          <p:spPr bwMode="auto">
            <a:xfrm flipV="1">
              <a:off x="3072" y="2784"/>
              <a:ext cx="192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0" name="Line 40"/>
            <p:cNvSpPr>
              <a:spLocks noChangeShapeType="1"/>
            </p:cNvSpPr>
            <p:nvPr/>
          </p:nvSpPr>
          <p:spPr bwMode="auto">
            <a:xfrm flipV="1">
              <a:off x="3792" y="2832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1" name="Line 41"/>
            <p:cNvSpPr>
              <a:spLocks noChangeShapeType="1"/>
            </p:cNvSpPr>
            <p:nvPr/>
          </p:nvSpPr>
          <p:spPr bwMode="auto">
            <a:xfrm flipH="1" flipV="1">
              <a:off x="5040" y="2832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2" name="Line 42"/>
            <p:cNvSpPr>
              <a:spLocks noChangeShapeType="1"/>
            </p:cNvSpPr>
            <p:nvPr/>
          </p:nvSpPr>
          <p:spPr bwMode="auto">
            <a:xfrm flipV="1">
              <a:off x="3456" y="2256"/>
              <a:ext cx="38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3" name="Line 43"/>
            <p:cNvSpPr>
              <a:spLocks noChangeShapeType="1"/>
            </p:cNvSpPr>
            <p:nvPr/>
          </p:nvSpPr>
          <p:spPr bwMode="auto">
            <a:xfrm flipV="1">
              <a:off x="3936" y="2256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4" name="Line 44"/>
            <p:cNvSpPr>
              <a:spLocks noChangeShapeType="1"/>
            </p:cNvSpPr>
            <p:nvPr/>
          </p:nvSpPr>
          <p:spPr bwMode="auto">
            <a:xfrm flipV="1">
              <a:off x="4032" y="1776"/>
              <a:ext cx="192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5" name="Line 45"/>
            <p:cNvSpPr>
              <a:spLocks noChangeShapeType="1"/>
            </p:cNvSpPr>
            <p:nvPr/>
          </p:nvSpPr>
          <p:spPr bwMode="auto">
            <a:xfrm flipH="1" flipV="1">
              <a:off x="4608" y="2304"/>
              <a:ext cx="288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6" name="Line 46"/>
            <p:cNvSpPr>
              <a:spLocks noChangeShapeType="1"/>
            </p:cNvSpPr>
            <p:nvPr/>
          </p:nvSpPr>
          <p:spPr bwMode="auto">
            <a:xfrm flipH="1" flipV="1">
              <a:off x="4320" y="1776"/>
              <a:ext cx="144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7" name="Line 47"/>
            <p:cNvSpPr>
              <a:spLocks noChangeShapeType="1"/>
            </p:cNvSpPr>
            <p:nvPr/>
          </p:nvSpPr>
          <p:spPr bwMode="auto">
            <a:xfrm flipH="1" flipV="1">
              <a:off x="4368" y="1248"/>
              <a:ext cx="0" cy="2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RSVP Features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900"/>
              <a:t>Routing Protocol Independence</a:t>
            </a:r>
          </a:p>
          <a:p>
            <a:pPr lvl="1"/>
            <a:r>
              <a:rPr lang="en-US" sz="1600"/>
              <a:t>Path followed by messages determined by BGP, RIP, OSPF</a:t>
            </a:r>
          </a:p>
          <a:p>
            <a:pPr lvl="1"/>
            <a:r>
              <a:rPr lang="en-US" sz="1600"/>
              <a:t>Path may change mid-reservation</a:t>
            </a:r>
          </a:p>
          <a:p>
            <a:pPr lvl="1"/>
            <a:r>
              <a:rPr lang="en-US" sz="1600"/>
              <a:t>Path not selected based on ability to meet QoS requirements</a:t>
            </a:r>
          </a:p>
          <a:p>
            <a:r>
              <a:rPr lang="en-US" sz="1900"/>
              <a:t>Soft State</a:t>
            </a:r>
          </a:p>
          <a:p>
            <a:pPr lvl="1"/>
            <a:r>
              <a:rPr lang="en-US" sz="1600"/>
              <a:t>Reservations refreshed periodically</a:t>
            </a:r>
          </a:p>
          <a:p>
            <a:pPr lvl="1"/>
            <a:r>
              <a:rPr lang="en-US" sz="1600"/>
              <a:t>If not refreshed, they time out</a:t>
            </a:r>
          </a:p>
          <a:p>
            <a:pPr lvl="1"/>
            <a:r>
              <a:rPr lang="en-US" sz="1600"/>
              <a:t>Handles route changes well</a:t>
            </a:r>
          </a:p>
          <a:p>
            <a:pPr lvl="1"/>
            <a:r>
              <a:rPr lang="en-US" sz="1600"/>
              <a:t>Handles changes in reservations </a:t>
            </a:r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900"/>
              <a:t>Simplex</a:t>
            </a:r>
          </a:p>
          <a:p>
            <a:pPr lvl="1"/>
            <a:r>
              <a:rPr lang="en-US" sz="1600"/>
              <a:t>Reservation from A to B does not imply reservation from B to A</a:t>
            </a:r>
          </a:p>
          <a:p>
            <a:pPr lvl="1"/>
            <a:r>
              <a:rPr lang="en-US" sz="1600"/>
              <a:t>Duplex reservations require two simplex reservations</a:t>
            </a:r>
          </a:p>
          <a:p>
            <a:r>
              <a:rPr lang="en-US" sz="1900"/>
              <a:t>Idempotence</a:t>
            </a:r>
          </a:p>
          <a:p>
            <a:pPr lvl="1"/>
            <a:r>
              <a:rPr lang="en-US" sz="1600"/>
              <a:t>Each reservation processed independently of past reservations</a:t>
            </a:r>
          </a:p>
          <a:p>
            <a:pPr lvl="1"/>
            <a:r>
              <a:rPr lang="en-US" sz="1600"/>
              <a:t>Deals with soft-state nature of RSVP</a:t>
            </a:r>
          </a:p>
          <a:p>
            <a:pPr lvl="1"/>
            <a:r>
              <a:rPr lang="en-US" sz="1600"/>
              <a:t>Makes changing reservations trivial</a:t>
            </a:r>
          </a:p>
          <a:p>
            <a:pPr lvl="1"/>
            <a:r>
              <a:rPr lang="en-US" sz="1600"/>
              <a:t>Processing penalty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ynamicso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ynamicsof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ynamicso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ynamicsof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ynamicsof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Office\Templates\Presentations\dynamicsoft.pot</Template>
  <TotalTime>188</TotalTime>
  <Words>2106</Words>
  <Application>Microsoft Office PowerPoint</Application>
  <PresentationFormat>Letter Paper (8.5x11 in)</PresentationFormat>
  <Paragraphs>473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 Narrow</vt:lpstr>
      <vt:lpstr>Arial</vt:lpstr>
      <vt:lpstr>Wingdings</vt:lpstr>
      <vt:lpstr>Times</vt:lpstr>
      <vt:lpstr>dynamicsoft</vt:lpstr>
      <vt:lpstr>Quality of Service for Internet Telephony</vt:lpstr>
      <vt:lpstr>Talk Overview</vt:lpstr>
      <vt:lpstr>Quality of Service = QoS</vt:lpstr>
      <vt:lpstr>Some Terminology</vt:lpstr>
      <vt:lpstr>More Terminology</vt:lpstr>
      <vt:lpstr>Integrated Services Model</vt:lpstr>
      <vt:lpstr>ReSource ReserVation Protocol (RSVP)</vt:lpstr>
      <vt:lpstr>Why Receiver Oriented?</vt:lpstr>
      <vt:lpstr>RSVP Features</vt:lpstr>
      <vt:lpstr>Message Details</vt:lpstr>
      <vt:lpstr>Leaky Bucket</vt:lpstr>
      <vt:lpstr>Reservation Styles</vt:lpstr>
      <vt:lpstr>Reservation Merging</vt:lpstr>
      <vt:lpstr>Merging</vt:lpstr>
      <vt:lpstr>Additional RSVP Features</vt:lpstr>
      <vt:lpstr>Guaranteed Service Model</vt:lpstr>
      <vt:lpstr>Controlled Load Service</vt:lpstr>
      <vt:lpstr>Problems with Intserv and RSVP</vt:lpstr>
      <vt:lpstr>Goals of an Alternative</vt:lpstr>
      <vt:lpstr>Solution: Differentiated Services (diffserv)</vt:lpstr>
      <vt:lpstr>Diffserv Operation</vt:lpstr>
      <vt:lpstr>DS Byte and Per Hop Behaviors</vt:lpstr>
      <vt:lpstr>Per Hop Behaviors</vt:lpstr>
      <vt:lpstr>Expedited Forwarding PHB</vt:lpstr>
      <vt:lpstr>Assured Forwarding PHB Group</vt:lpstr>
      <vt:lpstr>Using diffserv for VoIP</vt:lpstr>
      <vt:lpstr>Whats the Problem?</vt:lpstr>
      <vt:lpstr>Solution I drawbacks</vt:lpstr>
      <vt:lpstr>Solution II</vt:lpstr>
      <vt:lpstr>SIP and intserv</vt:lpstr>
      <vt:lpstr>Coupling of intserv and SIP</vt:lpstr>
      <vt:lpstr>Conclusions</vt:lpstr>
    </vt:vector>
  </TitlesOfParts>
  <Company>dynamicsoft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Service for Internet Telephony</dc:title>
  <dc:creator>Jonathan Rosenberg</dc:creator>
  <cp:lastModifiedBy>Jonathan Rosenberg</cp:lastModifiedBy>
  <cp:revision>21</cp:revision>
  <cp:lastPrinted>1999-09-16T18:39:41Z</cp:lastPrinted>
  <dcterms:created xsi:type="dcterms:W3CDTF">1999-12-28T05:23:15Z</dcterms:created>
  <dcterms:modified xsi:type="dcterms:W3CDTF">2013-12-14T18:12:35Z</dcterms:modified>
</cp:coreProperties>
</file>