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93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F0E0356-E915-4E0D-8586-2C227B687A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988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9A4E64-4540-46B0-B734-33E2D9ABEAAB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6175" y="688975"/>
            <a:ext cx="4565650" cy="3424238"/>
          </a:xfrm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411321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189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F095C8-5058-4EB7-BA22-89CE14C8737D}" type="slidenum">
              <a:rPr lang="en-US"/>
              <a:pPr/>
              <a:t>3</a:t>
            </a:fld>
            <a:endParaRPr lang="en-US"/>
          </a:p>
        </p:txBody>
      </p:sp>
      <p:sp>
        <p:nvSpPr>
          <p:cNvPr id="921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6175" y="688975"/>
            <a:ext cx="4565650" cy="3424238"/>
          </a:xfrm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411321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986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21051C-2B34-49B1-97E7-7F53418CA7D9}" type="slidenum">
              <a:rPr lang="en-US"/>
              <a:pPr/>
              <a:t>4</a:t>
            </a:fld>
            <a:endParaRPr lang="en-US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059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EDAA28-4523-4503-BFE8-25AFA2EB41A9}" type="slidenum">
              <a:rPr lang="en-US"/>
              <a:pPr/>
              <a:t>6</a:t>
            </a:fld>
            <a:endParaRPr lang="en-US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293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A606D5-52DB-44D0-8C5A-18B6D13177E4}" type="slidenum">
              <a:rPr lang="en-US"/>
              <a:pPr/>
              <a:t>8</a:t>
            </a:fld>
            <a:endParaRPr lang="en-US"/>
          </a:p>
        </p:txBody>
      </p:sp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9082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F3FA71-F45A-4C1B-93B9-E066355AC9AA}" type="slidenum">
              <a:rPr lang="en-US"/>
              <a:pPr/>
              <a:t>9</a:t>
            </a:fld>
            <a:endParaRPr lang="en-US"/>
          </a:p>
        </p:txBody>
      </p:sp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88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CAC68E-B691-4211-BB70-995112698E6F}" type="slidenum">
              <a:rPr lang="en-US"/>
              <a:pPr/>
              <a:t>10</a:t>
            </a:fld>
            <a:endParaRPr lang="en-US"/>
          </a:p>
        </p:txBody>
      </p:sp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4593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356FAF-96D7-46C2-B4B3-457487898096}" type="slidenum">
              <a:rPr lang="en-US"/>
              <a:pPr/>
              <a:t>12</a:t>
            </a:fld>
            <a:endParaRPr lang="en-US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302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05FBE4-BD2D-4084-9BB4-31B8CDBA9863}" type="slidenum">
              <a:rPr lang="en-US"/>
              <a:pPr/>
              <a:t>20</a:t>
            </a:fld>
            <a:endParaRPr lang="en-US"/>
          </a:p>
        </p:txBody>
      </p:sp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55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BB8770-1E83-4968-8A90-65B61101E9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339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A4A776-2887-4892-B2AD-7E98F67079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202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525B0-A3A5-43EF-846A-B6A9539A05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86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7B874FA-83DE-4E5A-8556-B104DBC1E5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88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65AA0-659E-4432-BCEA-3F2F50270A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35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8D6D8-913F-4D3D-B554-737C290253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285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AC1387-238A-4C1D-BA3F-585F14B87F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703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D8922C-7997-494C-A0FB-37F82ADE95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25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310A3-886A-41F7-BF0A-FA98162B5E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06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A3166-1E10-450E-9E30-B28AE09EE5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791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F26E0-FC90-4343-8D6F-67E58F1ADE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52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578DA7-374D-451C-B808-29EAB2A12E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90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214B990-D8A3-4031-8FEC-4F92FA22C5C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sz="4400"/>
              <a:t>SIP and NAT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sz="3200"/>
              <a:t>Dr. Jonathan Rosenberg</a:t>
            </a:r>
          </a:p>
          <a:p>
            <a:r>
              <a:rPr lang="en-US" sz="3200"/>
              <a:t>Cisco Fellow</a:t>
            </a:r>
          </a:p>
          <a:p>
            <a:endParaRPr lang="en-US"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STUN Benefits and Drawbacks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4495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Drawbacks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Doesn’t always work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/>
              <a:t>Benefits</a:t>
            </a:r>
          </a:p>
          <a:p>
            <a:pPr lvl="1"/>
            <a:r>
              <a:rPr lang="en-US" sz="2400"/>
              <a:t>No change to servers or NATs</a:t>
            </a:r>
          </a:p>
          <a:p>
            <a:pPr lvl="1"/>
            <a:r>
              <a:rPr lang="en-US" sz="2400"/>
              <a:t>Works with all SIP security mechanisms</a:t>
            </a:r>
          </a:p>
          <a:p>
            <a:pPr lvl="1"/>
            <a:r>
              <a:rPr lang="en-US" sz="2400"/>
              <a:t>Can support non-VoIP apps (e.g., games)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Traversal Using Relay NAT (TURN)</a:t>
            </a:r>
          </a:p>
        </p:txBody>
      </p:sp>
      <p:pic>
        <p:nvPicPr>
          <p:cNvPr id="22531" name="Picture 3" descr="man_mtbz_ch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495800"/>
            <a:ext cx="890588" cy="72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862263" y="2209800"/>
            <a:ext cx="414337" cy="3048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 b="1">
                <a:ea typeface="ＭＳ Ｐゴシック" panose="020B0600070205080204" pitchFamily="34" charset="-128"/>
              </a:rPr>
              <a:t>N</a:t>
            </a:r>
          </a:p>
          <a:p>
            <a:pPr algn="ctr" eaLnBrk="0" hangingPunct="0"/>
            <a:r>
              <a:rPr lang="en-US" sz="2000" b="1">
                <a:ea typeface="ＭＳ Ｐゴシック" panose="020B0600070205080204" pitchFamily="34" charset="-128"/>
              </a:rPr>
              <a:t>A</a:t>
            </a:r>
          </a:p>
          <a:p>
            <a:pPr algn="ctr" eaLnBrk="0" hangingPunct="0"/>
            <a:r>
              <a:rPr lang="en-US" sz="2000" b="1">
                <a:ea typeface="ＭＳ Ｐゴシック" panose="020B0600070205080204" pitchFamily="34" charset="-128"/>
              </a:rPr>
              <a:t>T</a:t>
            </a:r>
          </a:p>
        </p:txBody>
      </p:sp>
      <p:pic>
        <p:nvPicPr>
          <p:cNvPr id="22533" name="Picture 5" descr="man_mtbz_ch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6213" y="4495800"/>
            <a:ext cx="890587" cy="72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4" name="Freeform 6"/>
          <p:cNvSpPr>
            <a:spLocks/>
          </p:cNvSpPr>
          <p:nvPr/>
        </p:nvSpPr>
        <p:spPr bwMode="auto">
          <a:xfrm>
            <a:off x="914400" y="2209800"/>
            <a:ext cx="3178175" cy="2133600"/>
          </a:xfrm>
          <a:custGeom>
            <a:avLst/>
            <a:gdLst>
              <a:gd name="T0" fmla="*/ 80 w 3152"/>
              <a:gd name="T1" fmla="*/ 1056 h 1056"/>
              <a:gd name="T2" fmla="*/ 512 w 3152"/>
              <a:gd name="T3" fmla="*/ 480 h 1056"/>
              <a:gd name="T4" fmla="*/ 3152 w 3152"/>
              <a:gd name="T5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52" h="1056">
                <a:moveTo>
                  <a:pt x="80" y="1056"/>
                </a:moveTo>
                <a:cubicBezTo>
                  <a:pt x="40" y="856"/>
                  <a:pt x="0" y="656"/>
                  <a:pt x="512" y="480"/>
                </a:cubicBezTo>
                <a:cubicBezTo>
                  <a:pt x="1024" y="304"/>
                  <a:pt x="2088" y="152"/>
                  <a:pt x="315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28600" y="2438400"/>
            <a:ext cx="24177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Give me an IP address</a:t>
            </a:r>
          </a:p>
          <a:p>
            <a:pPr eaLnBrk="0" hangingPunct="0"/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and port please?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4092575" y="1946275"/>
            <a:ext cx="909638" cy="1035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ea typeface="ＭＳ Ｐゴシック" panose="020B0600070205080204" pitchFamily="34" charset="-128"/>
              </a:rPr>
              <a:t>TURN</a:t>
            </a:r>
          </a:p>
          <a:p>
            <a:pPr algn="ctr"/>
            <a:r>
              <a:rPr lang="en-US">
                <a:ea typeface="ＭＳ Ｐゴシック" panose="020B0600070205080204" pitchFamily="34" charset="-128"/>
              </a:rPr>
              <a:t>Server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4119563" y="1524000"/>
            <a:ext cx="882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panose="020B0600070205080204" pitchFamily="34" charset="-128"/>
              </a:rPr>
              <a:t>9.8.7.6</a:t>
            </a: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3541713" y="3797300"/>
            <a:ext cx="2630487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INVITE sip:12345@b.com</a:t>
            </a:r>
          </a:p>
          <a:p>
            <a:pPr eaLnBrk="0" hangingPunct="0"/>
            <a:endParaRPr lang="en-US" sz="1400" b="1">
              <a:solidFill>
                <a:srgbClr val="00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0" hangingPunct="0"/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m=audio 2376 RTP/AVP 0 </a:t>
            </a:r>
          </a:p>
          <a:p>
            <a:pPr eaLnBrk="0" hangingPunct="0"/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c=IN IP4 9.8.7.6</a:t>
            </a:r>
          </a:p>
          <a:p>
            <a:pPr eaLnBrk="0" hangingPunct="0"/>
            <a:endParaRPr lang="en-US" sz="1400" b="1">
              <a:solidFill>
                <a:srgbClr val="00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4502150" y="4468813"/>
            <a:ext cx="1127125" cy="192087"/>
          </a:xfrm>
          <a:prstGeom prst="rect">
            <a:avLst/>
          </a:prstGeom>
          <a:solidFill>
            <a:srgbClr val="FFFF00">
              <a:alpha val="3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 flipH="1" flipV="1">
            <a:off x="5181600" y="2482850"/>
            <a:ext cx="2895600" cy="18605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6724650" y="2660650"/>
            <a:ext cx="895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panose="020B0600070205080204" pitchFamily="34" charset="-128"/>
              </a:rPr>
              <a:t>RTP to</a:t>
            </a:r>
          </a:p>
          <a:p>
            <a:r>
              <a:rPr lang="en-US">
                <a:ea typeface="ＭＳ Ｐゴシック" panose="020B0600070205080204" pitchFamily="34" charset="-128"/>
              </a:rPr>
              <a:t>1.2.3.4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3276600" y="2482850"/>
            <a:ext cx="7254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panose="020B0600070205080204" pitchFamily="34" charset="-128"/>
              </a:rPr>
              <a:t>1.2.3.4</a:t>
            </a:r>
          </a:p>
        </p:txBody>
      </p:sp>
      <p:sp>
        <p:nvSpPr>
          <p:cNvPr id="22543" name="Freeform 15"/>
          <p:cNvSpPr>
            <a:spLocks/>
          </p:cNvSpPr>
          <p:nvPr/>
        </p:nvSpPr>
        <p:spPr bwMode="auto">
          <a:xfrm>
            <a:off x="1828800" y="2895600"/>
            <a:ext cx="2133600" cy="1371600"/>
          </a:xfrm>
          <a:custGeom>
            <a:avLst/>
            <a:gdLst>
              <a:gd name="T0" fmla="*/ 1344 w 1344"/>
              <a:gd name="T1" fmla="*/ 0 h 864"/>
              <a:gd name="T2" fmla="*/ 336 w 1344"/>
              <a:gd name="T3" fmla="*/ 336 h 864"/>
              <a:gd name="T4" fmla="*/ 0 w 1344"/>
              <a:gd name="T5" fmla="*/ 864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44" h="864">
                <a:moveTo>
                  <a:pt x="1344" y="0"/>
                </a:moveTo>
                <a:cubicBezTo>
                  <a:pt x="952" y="96"/>
                  <a:pt x="560" y="192"/>
                  <a:pt x="336" y="336"/>
                </a:cubicBezTo>
                <a:cubicBezTo>
                  <a:pt x="112" y="480"/>
                  <a:pt x="56" y="672"/>
                  <a:pt x="0" y="8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1066800" y="3567113"/>
            <a:ext cx="1035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9.8.7.6:</a:t>
            </a:r>
          </a:p>
          <a:p>
            <a:pPr eaLnBrk="0" hangingPunct="0"/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2376</a:t>
            </a:r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1828800" y="4716463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 flipH="1">
            <a:off x="1828800" y="2981325"/>
            <a:ext cx="2173288" cy="1487488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4327525" y="4267200"/>
            <a:ext cx="674688" cy="192088"/>
          </a:xfrm>
          <a:prstGeom prst="rect">
            <a:avLst/>
          </a:prstGeom>
          <a:solidFill>
            <a:srgbClr val="FFFF00">
              <a:alpha val="3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TURN Benefits and Drawbacks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4495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Drawbacks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Expensive Media Relaying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/>
              <a:t>Benefits</a:t>
            </a:r>
          </a:p>
          <a:p>
            <a:pPr lvl="1"/>
            <a:r>
              <a:rPr lang="en-US" sz="2400"/>
              <a:t>No change to servers or NATs</a:t>
            </a:r>
          </a:p>
          <a:p>
            <a:pPr lvl="1"/>
            <a:r>
              <a:rPr lang="en-US" sz="2400"/>
              <a:t>Works with all SIP security mechanisms</a:t>
            </a:r>
          </a:p>
          <a:p>
            <a:pPr lvl="1"/>
            <a:r>
              <a:rPr lang="en-US" sz="2400"/>
              <a:t>Can support non-VoIP apps (e.g., games)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Interactive Connectivity Establishment</a:t>
            </a:r>
            <a:br>
              <a:rPr lang="en-US" sz="4000"/>
            </a:br>
            <a:r>
              <a:rPr lang="en-US" sz="4000"/>
              <a:t>(ICE)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Hybrid of STUN and TURN</a:t>
            </a:r>
          </a:p>
          <a:p>
            <a:r>
              <a:rPr lang="en-US" sz="2800"/>
              <a:t>P2P NAT Traversal</a:t>
            </a:r>
          </a:p>
          <a:p>
            <a:r>
              <a:rPr lang="en-US" sz="2800"/>
              <a:t>Widely Deployed on Internet</a:t>
            </a:r>
          </a:p>
          <a:p>
            <a:r>
              <a:rPr lang="en-US" sz="2800"/>
              <a:t>Popular with Application Providers</a:t>
            </a:r>
          </a:p>
        </p:txBody>
      </p:sp>
      <p:pic>
        <p:nvPicPr>
          <p:cNvPr id="25604" name="Picture 4" descr="microsoft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00200"/>
            <a:ext cx="1790700" cy="143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5" name="Picture 5" descr="google-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450" y="3032125"/>
            <a:ext cx="262890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6" name="Picture 6" descr="AOL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886200"/>
            <a:ext cx="1790700" cy="199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457200"/>
            <a:ext cx="8226425" cy="533400"/>
          </a:xfrm>
        </p:spPr>
        <p:txBody>
          <a:bodyPr/>
          <a:lstStyle/>
          <a:p>
            <a:r>
              <a:rPr lang="en-US"/>
              <a:t>ICE Step 1: Allocation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219200"/>
            <a:ext cx="4398963" cy="5029200"/>
          </a:xfrm>
        </p:spPr>
        <p:txBody>
          <a:bodyPr/>
          <a:lstStyle/>
          <a:p>
            <a:r>
              <a:rPr lang="en-US" sz="2800"/>
              <a:t>Before Making a Call, the Client Gathers </a:t>
            </a:r>
            <a:r>
              <a:rPr lang="en-US" sz="2800" u="sng"/>
              <a:t>Candidates</a:t>
            </a:r>
          </a:p>
          <a:p>
            <a:r>
              <a:rPr lang="en-US" sz="2800"/>
              <a:t>Each candidate is a potential address for receiving media</a:t>
            </a:r>
          </a:p>
          <a:p>
            <a:r>
              <a:rPr lang="en-US" sz="2800"/>
              <a:t>Three different types of candidates</a:t>
            </a:r>
          </a:p>
          <a:p>
            <a:pPr lvl="1"/>
            <a:r>
              <a:rPr lang="en-US" sz="2400"/>
              <a:t> Host Candidates </a:t>
            </a:r>
          </a:p>
          <a:p>
            <a:pPr lvl="1"/>
            <a:r>
              <a:rPr lang="en-US" sz="2400"/>
              <a:t> Server Reflexive Candidates (STUN)</a:t>
            </a:r>
          </a:p>
          <a:p>
            <a:pPr lvl="1"/>
            <a:r>
              <a:rPr lang="en-US" sz="2400"/>
              <a:t> Relayed Candidates (TURN)</a:t>
            </a:r>
          </a:p>
        </p:txBody>
      </p:sp>
      <p:pic>
        <p:nvPicPr>
          <p:cNvPr id="26628" name="Picture 4" descr="V400_ope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199063"/>
            <a:ext cx="393700" cy="87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9" name="Cloud"/>
          <p:cNvSpPr>
            <a:spLocks noChangeAspect="1" noEditPoints="1" noChangeArrowheads="1"/>
          </p:cNvSpPr>
          <p:nvPr/>
        </p:nvSpPr>
        <p:spPr bwMode="auto">
          <a:xfrm flipH="1">
            <a:off x="5105400" y="3429000"/>
            <a:ext cx="2743200" cy="18303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DDDDDD"/>
          </a:solidFill>
          <a:ln w="9525" algn="ctr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17088" dir="4648272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lnSpc>
                <a:spcPct val="90000"/>
              </a:lnSpc>
            </a:pPr>
            <a:endParaRPr lang="en-US" sz="3000" b="1">
              <a:ea typeface="ＭＳ Ｐゴシック" panose="020B0600070205080204" pitchFamily="34" charset="-128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6248400" y="1905000"/>
            <a:ext cx="685800" cy="685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600" b="1">
                <a:ea typeface="ＭＳ Ｐゴシック" panose="020B0600070205080204" pitchFamily="34" charset="-128"/>
              </a:rPr>
              <a:t>TURN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078288" y="5060950"/>
            <a:ext cx="14763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lnSpc>
                <a:spcPct val="90000"/>
              </a:lnSpc>
            </a:pPr>
            <a:r>
              <a:rPr lang="en-US" sz="1200" b="1">
                <a:ea typeface="ＭＳ Ｐゴシック" panose="020B0600070205080204" pitchFamily="34" charset="-128"/>
              </a:rPr>
              <a:t>Host</a:t>
            </a:r>
          </a:p>
          <a:p>
            <a:pPr eaLnBrk="0" hangingPunct="0">
              <a:lnSpc>
                <a:spcPct val="90000"/>
              </a:lnSpc>
            </a:pPr>
            <a:r>
              <a:rPr lang="en-US" sz="1200" b="1">
                <a:ea typeface="ＭＳ Ｐゴシック" panose="020B0600070205080204" pitchFamily="34" charset="-128"/>
              </a:rPr>
              <a:t>Candidates reside</a:t>
            </a:r>
            <a:br>
              <a:rPr lang="en-US" sz="1200" b="1">
                <a:ea typeface="ＭＳ Ｐゴシック" panose="020B0600070205080204" pitchFamily="34" charset="-128"/>
              </a:rPr>
            </a:br>
            <a:r>
              <a:rPr lang="en-US" sz="1200" b="1">
                <a:ea typeface="ＭＳ Ｐゴシック" panose="020B0600070205080204" pitchFamily="34" charset="-128"/>
              </a:rPr>
              <a:t>on the agent itself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7010400" y="3057525"/>
            <a:ext cx="19050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>
            <a:spAutoFit/>
          </a:bodyPr>
          <a:lstStyle>
            <a:lvl1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lnSpc>
                <a:spcPct val="90000"/>
              </a:lnSpc>
            </a:pPr>
            <a:r>
              <a:rPr lang="en-US" sz="1200" b="1">
                <a:ea typeface="ＭＳ Ｐゴシック" panose="020B0600070205080204" pitchFamily="34" charset="-128"/>
              </a:rPr>
              <a:t>STUN candidates</a:t>
            </a:r>
          </a:p>
          <a:p>
            <a:pPr eaLnBrk="0" hangingPunct="0">
              <a:lnSpc>
                <a:spcPct val="90000"/>
              </a:lnSpc>
            </a:pPr>
            <a:r>
              <a:rPr lang="en-US" sz="1200" b="1">
                <a:ea typeface="ＭＳ Ｐゴシック" panose="020B0600070205080204" pitchFamily="34" charset="-128"/>
              </a:rPr>
              <a:t>are addresses residing on a NAT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6248400" y="3886200"/>
            <a:ext cx="685800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600" b="1">
                <a:ea typeface="ＭＳ Ｐゴシック" panose="020B0600070205080204" pitchFamily="34" charset="-128"/>
              </a:rPr>
              <a:t>NAT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6248400" y="4419600"/>
            <a:ext cx="685800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600" b="1">
                <a:ea typeface="ＭＳ Ｐゴシック" panose="020B0600070205080204" pitchFamily="34" charset="-128"/>
              </a:rPr>
              <a:t>NAT</a:t>
            </a:r>
          </a:p>
        </p:txBody>
      </p:sp>
      <p:sp>
        <p:nvSpPr>
          <p:cNvPr id="26635" name="Oval 11"/>
          <p:cNvSpPr>
            <a:spLocks noChangeArrowheads="1"/>
          </p:cNvSpPr>
          <p:nvPr/>
        </p:nvSpPr>
        <p:spPr bwMode="auto">
          <a:xfrm>
            <a:off x="6324600" y="5486400"/>
            <a:ext cx="1524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5554663" y="5486400"/>
            <a:ext cx="617537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26637" name="Oval 13"/>
          <p:cNvSpPr>
            <a:spLocks noChangeArrowheads="1"/>
          </p:cNvSpPr>
          <p:nvPr/>
        </p:nvSpPr>
        <p:spPr bwMode="auto">
          <a:xfrm>
            <a:off x="6477000" y="3810000"/>
            <a:ext cx="1524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/>
          <a:p>
            <a:endParaRPr 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 flipH="1">
            <a:off x="6629400" y="3429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26639" name="Oval 15"/>
          <p:cNvSpPr>
            <a:spLocks noChangeArrowheads="1"/>
          </p:cNvSpPr>
          <p:nvPr/>
        </p:nvSpPr>
        <p:spPr bwMode="auto">
          <a:xfrm>
            <a:off x="6553200" y="1752600"/>
            <a:ext cx="1524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/>
          <a:p>
            <a:endParaRPr 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7010400" y="1524000"/>
            <a:ext cx="19050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>
            <a:spAutoFit/>
          </a:bodyPr>
          <a:lstStyle>
            <a:lvl1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lnSpc>
                <a:spcPct val="90000"/>
              </a:lnSpc>
            </a:pPr>
            <a:r>
              <a:rPr lang="en-US" sz="1200" b="1">
                <a:ea typeface="ＭＳ Ｐゴシック" panose="020B0600070205080204" pitchFamily="34" charset="-128"/>
              </a:rPr>
              <a:t>TURN candidates reside on a TURN server</a:t>
            </a:r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 flipH="1">
            <a:off x="6705600" y="16764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5219700" y="1924050"/>
            <a:ext cx="685800" cy="685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600" b="1">
                <a:ea typeface="ＭＳ Ｐゴシック" panose="020B0600070205080204" pitchFamily="34" charset="-128"/>
              </a:rPr>
              <a:t>STUN</a:t>
            </a:r>
          </a:p>
        </p:txBody>
      </p:sp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442913"/>
            <a:ext cx="8226425" cy="533400"/>
          </a:xfrm>
        </p:spPr>
        <p:txBody>
          <a:bodyPr/>
          <a:lstStyle/>
          <a:p>
            <a:r>
              <a:rPr lang="en-US"/>
              <a:t>ICE Step 2: Create Offer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371600"/>
            <a:ext cx="3657600" cy="5029200"/>
          </a:xfrm>
        </p:spPr>
        <p:txBody>
          <a:bodyPr/>
          <a:lstStyle/>
          <a:p>
            <a:r>
              <a:rPr lang="en-US" sz="2800"/>
              <a:t>Each candidate is placed into an a=candidate attribute of the offer</a:t>
            </a:r>
          </a:p>
          <a:p>
            <a:r>
              <a:rPr lang="en-US" sz="2800"/>
              <a:t>Each candidate line has IP address and port plus other info needed for ICE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4038600" y="2133600"/>
            <a:ext cx="4648200" cy="179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c=IN IP4 192.0.2.3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t=0 0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m=audio 45664 RTP/AVP 0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a=rtpmap:0 PCMU/8000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a=candidate:1 1 UDP 2130706178 10.0.1.1 8998 typ host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a=candidate:2 1 UDP 1694498562 192.0.2.3 45664 typ srflx raddr 10.0.1.1 rport 8998</a:t>
            </a:r>
            <a:r>
              <a:rPr lang="en-US" sz="140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7315200" y="3048000"/>
            <a:ext cx="1127125" cy="192088"/>
          </a:xfrm>
          <a:prstGeom prst="rect">
            <a:avLst/>
          </a:prstGeom>
          <a:solidFill>
            <a:srgbClr val="FFFF00">
              <a:alpha val="3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7315200" y="3429000"/>
            <a:ext cx="1127125" cy="192088"/>
          </a:xfrm>
          <a:prstGeom prst="rect">
            <a:avLst/>
          </a:prstGeom>
          <a:solidFill>
            <a:srgbClr val="FFFF00">
              <a:alpha val="3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4038600" y="3240088"/>
            <a:ext cx="674688" cy="192087"/>
          </a:xfrm>
          <a:prstGeom prst="rect">
            <a:avLst/>
          </a:prstGeom>
          <a:solidFill>
            <a:srgbClr val="FFFF00">
              <a:alpha val="3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4049713" y="3694113"/>
            <a:ext cx="674687" cy="192087"/>
          </a:xfrm>
          <a:prstGeom prst="rect">
            <a:avLst/>
          </a:prstGeom>
          <a:solidFill>
            <a:srgbClr val="FFFF00">
              <a:alpha val="3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442913"/>
            <a:ext cx="8226425" cy="533400"/>
          </a:xfrm>
        </p:spPr>
        <p:txBody>
          <a:bodyPr/>
          <a:lstStyle/>
          <a:p>
            <a:r>
              <a:rPr lang="en-US"/>
              <a:t>ICE Step 3: Send INVITE</a:t>
            </a:r>
          </a:p>
        </p:txBody>
      </p:sp>
      <p:sp>
        <p:nvSpPr>
          <p:cNvPr id="28675" name="Cloud"/>
          <p:cNvSpPr>
            <a:spLocks noChangeAspect="1" noEditPoints="1" noChangeArrowheads="1"/>
          </p:cNvSpPr>
          <p:nvPr/>
        </p:nvSpPr>
        <p:spPr bwMode="auto">
          <a:xfrm flipH="1">
            <a:off x="5105400" y="3429000"/>
            <a:ext cx="2743200" cy="18303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DDDDDD"/>
          </a:solidFill>
          <a:ln w="9525" algn="ctr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17088" dir="4648272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lnSpc>
                <a:spcPct val="90000"/>
              </a:lnSpc>
            </a:pPr>
            <a:endParaRPr lang="en-US" sz="3000" b="1">
              <a:ea typeface="ＭＳ Ｐゴシック" panose="020B0600070205080204" pitchFamily="34" charset="-128"/>
            </a:endParaRP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5425" cy="4525963"/>
          </a:xfrm>
        </p:spPr>
        <p:txBody>
          <a:bodyPr/>
          <a:lstStyle/>
          <a:p>
            <a:r>
              <a:rPr lang="en-US" sz="2800"/>
              <a:t>Caller sends a SIP INVITE as normal</a:t>
            </a:r>
          </a:p>
          <a:p>
            <a:r>
              <a:rPr lang="en-US" sz="2800"/>
              <a:t>No ICE processing by SIP servers</a:t>
            </a:r>
          </a:p>
        </p:txBody>
      </p:sp>
      <p:pic>
        <p:nvPicPr>
          <p:cNvPr id="28677" name="Picture 5" descr="V400_ope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257800"/>
            <a:ext cx="393700" cy="87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8" name="Picture 6" descr="V400_ope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257800"/>
            <a:ext cx="393700" cy="87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6248400" y="1905000"/>
            <a:ext cx="685800" cy="685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600" b="1">
                <a:ea typeface="ＭＳ Ｐゴシック" panose="020B0600070205080204" pitchFamily="34" charset="-128"/>
              </a:rPr>
              <a:t>SIP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sz="1600" b="1">
                <a:ea typeface="ＭＳ Ｐゴシック" panose="020B0600070205080204" pitchFamily="34" charset="-128"/>
              </a:rPr>
              <a:t>Server</a:t>
            </a:r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V="1">
            <a:off x="5562600" y="2667000"/>
            <a:ext cx="8382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6705600" y="2743200"/>
            <a:ext cx="6096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5410200" y="2819400"/>
            <a:ext cx="819150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lnSpc>
                <a:spcPct val="90000"/>
              </a:lnSpc>
            </a:pPr>
            <a:r>
              <a:rPr lang="en-US" sz="1600" b="1">
                <a:ea typeface="ＭＳ Ｐゴシック" panose="020B0600070205080204" pitchFamily="34" charset="-128"/>
              </a:rPr>
              <a:t>INVITE</a:t>
            </a:r>
          </a:p>
        </p:txBody>
      </p:sp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457200"/>
            <a:ext cx="8226425" cy="533400"/>
          </a:xfrm>
        </p:spPr>
        <p:txBody>
          <a:bodyPr/>
          <a:lstStyle/>
          <a:p>
            <a:r>
              <a:rPr lang="en-US"/>
              <a:t>ICE Step 4: Allocation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4350" y="1371600"/>
            <a:ext cx="4037013" cy="5029200"/>
          </a:xfrm>
        </p:spPr>
        <p:txBody>
          <a:bodyPr/>
          <a:lstStyle/>
          <a:p>
            <a:r>
              <a:rPr lang="en-US" sz="2800"/>
              <a:t>Called party does exactly same processing as caller and obtains its candidates</a:t>
            </a:r>
          </a:p>
          <a:p>
            <a:r>
              <a:rPr lang="en-US" sz="2800"/>
              <a:t>Recommended to not yet ring the phone!</a:t>
            </a:r>
          </a:p>
          <a:p>
            <a:pPr lvl="1"/>
            <a:endParaRPr lang="en-US" sz="2400"/>
          </a:p>
        </p:txBody>
      </p:sp>
      <p:pic>
        <p:nvPicPr>
          <p:cNvPr id="29700" name="Picture 4" descr="V400_ope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199063"/>
            <a:ext cx="393700" cy="87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01" name="Cloud"/>
          <p:cNvSpPr>
            <a:spLocks noChangeAspect="1" noEditPoints="1" noChangeArrowheads="1"/>
          </p:cNvSpPr>
          <p:nvPr/>
        </p:nvSpPr>
        <p:spPr bwMode="auto">
          <a:xfrm flipH="1">
            <a:off x="5105400" y="3429000"/>
            <a:ext cx="2743200" cy="18303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DDDDDD"/>
          </a:solidFill>
          <a:ln w="9525" algn="ctr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17088" dir="4648272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lnSpc>
                <a:spcPct val="90000"/>
              </a:lnSpc>
            </a:pPr>
            <a:endParaRPr lang="en-US" sz="3000" b="1">
              <a:ea typeface="ＭＳ Ｐゴシック" panose="020B0600070205080204" pitchFamily="34" charset="-128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6248400" y="1905000"/>
            <a:ext cx="685800" cy="685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600" b="1">
                <a:ea typeface="ＭＳ Ｐゴシック" panose="020B0600070205080204" pitchFamily="34" charset="-128"/>
              </a:rPr>
              <a:t>TURN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248400" y="3886200"/>
            <a:ext cx="685800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600" b="1">
                <a:ea typeface="ＭＳ Ｐゴシック" panose="020B0600070205080204" pitchFamily="34" charset="-128"/>
              </a:rPr>
              <a:t>NAT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6248400" y="4419600"/>
            <a:ext cx="685800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600" b="1">
                <a:ea typeface="ＭＳ Ｐゴシック" panose="020B0600070205080204" pitchFamily="34" charset="-128"/>
              </a:rPr>
              <a:t>NAT</a:t>
            </a:r>
          </a:p>
        </p:txBody>
      </p:sp>
      <p:sp>
        <p:nvSpPr>
          <p:cNvPr id="29705" name="Oval 9"/>
          <p:cNvSpPr>
            <a:spLocks noChangeArrowheads="1"/>
          </p:cNvSpPr>
          <p:nvPr/>
        </p:nvSpPr>
        <p:spPr bwMode="auto">
          <a:xfrm>
            <a:off x="6324600" y="5486400"/>
            <a:ext cx="1524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/>
          <a:p>
            <a:endParaRPr lang="en-US"/>
          </a:p>
        </p:txBody>
      </p:sp>
      <p:sp>
        <p:nvSpPr>
          <p:cNvPr id="29706" name="Oval 10"/>
          <p:cNvSpPr>
            <a:spLocks noChangeArrowheads="1"/>
          </p:cNvSpPr>
          <p:nvPr/>
        </p:nvSpPr>
        <p:spPr bwMode="auto">
          <a:xfrm>
            <a:off x="6477000" y="3810000"/>
            <a:ext cx="1524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/>
          <a:p>
            <a:endParaRPr lang="en-US"/>
          </a:p>
        </p:txBody>
      </p:sp>
      <p:sp>
        <p:nvSpPr>
          <p:cNvPr id="29707" name="Oval 11"/>
          <p:cNvSpPr>
            <a:spLocks noChangeArrowheads="1"/>
          </p:cNvSpPr>
          <p:nvPr/>
        </p:nvSpPr>
        <p:spPr bwMode="auto">
          <a:xfrm>
            <a:off x="6553200" y="1752600"/>
            <a:ext cx="1524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/>
          <a:p>
            <a:endParaRPr lang="en-US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5219700" y="1924050"/>
            <a:ext cx="685800" cy="685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600" b="1">
                <a:ea typeface="ＭＳ Ｐゴシック" panose="020B0600070205080204" pitchFamily="34" charset="-128"/>
              </a:rPr>
              <a:t>STUN</a:t>
            </a:r>
          </a:p>
        </p:txBody>
      </p:sp>
    </p:spTree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442913"/>
            <a:ext cx="8226425" cy="533400"/>
          </a:xfrm>
        </p:spPr>
        <p:txBody>
          <a:bodyPr/>
          <a:lstStyle/>
          <a:p>
            <a:r>
              <a:rPr lang="en-US"/>
              <a:t>ICE Step 5: Provisional Response</a:t>
            </a:r>
          </a:p>
        </p:txBody>
      </p:sp>
      <p:sp>
        <p:nvSpPr>
          <p:cNvPr id="30723" name="Cloud"/>
          <p:cNvSpPr>
            <a:spLocks noChangeAspect="1" noEditPoints="1" noChangeArrowheads="1"/>
          </p:cNvSpPr>
          <p:nvPr/>
        </p:nvSpPr>
        <p:spPr bwMode="auto">
          <a:xfrm flipH="1">
            <a:off x="5105400" y="3429000"/>
            <a:ext cx="2743200" cy="18303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DDDDDD"/>
          </a:solidFill>
          <a:ln w="9525" algn="ctr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17088" dir="4648272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lnSpc>
                <a:spcPct val="90000"/>
              </a:lnSpc>
            </a:pPr>
            <a:endParaRPr lang="en-US" sz="3000" b="1">
              <a:ea typeface="ＭＳ Ｐゴシック" panose="020B0600070205080204" pitchFamily="34" charset="-128"/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5425" cy="4525963"/>
          </a:xfrm>
        </p:spPr>
        <p:txBody>
          <a:bodyPr/>
          <a:lstStyle/>
          <a:p>
            <a:r>
              <a:rPr lang="en-US" sz="2800"/>
              <a:t>Callee sends a provisional response containing its SDP with candidates</a:t>
            </a:r>
          </a:p>
          <a:p>
            <a:r>
              <a:rPr lang="en-US" sz="2800"/>
              <a:t>As with INVITE, no processing by proxies</a:t>
            </a:r>
          </a:p>
          <a:p>
            <a:r>
              <a:rPr lang="en-US" sz="2800"/>
              <a:t>Phone has still not rung yet</a:t>
            </a:r>
          </a:p>
        </p:txBody>
      </p:sp>
      <p:pic>
        <p:nvPicPr>
          <p:cNvPr id="30725" name="Picture 5" descr="V400_ope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257800"/>
            <a:ext cx="393700" cy="87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6" name="Picture 6" descr="V400_ope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257800"/>
            <a:ext cx="393700" cy="87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6248400" y="1905000"/>
            <a:ext cx="685800" cy="685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600" b="1">
                <a:ea typeface="ＭＳ Ｐゴシック" panose="020B0600070205080204" pitchFamily="34" charset="-128"/>
              </a:rPr>
              <a:t>SIP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sz="1600" b="1">
                <a:ea typeface="ＭＳ Ｐゴシック" panose="020B0600070205080204" pitchFamily="34" charset="-128"/>
              </a:rPr>
              <a:t>Proxy</a:t>
            </a:r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 flipV="1">
            <a:off x="5562600" y="2667000"/>
            <a:ext cx="8382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6705600" y="2743200"/>
            <a:ext cx="6096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5410200" y="2819400"/>
            <a:ext cx="503238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lnSpc>
                <a:spcPct val="90000"/>
              </a:lnSpc>
            </a:pPr>
            <a:r>
              <a:rPr lang="en-US" sz="1600" b="1">
                <a:ea typeface="ＭＳ Ｐゴシック" panose="020B0600070205080204" pitchFamily="34" charset="-128"/>
              </a:rPr>
              <a:t>1xx</a:t>
            </a:r>
          </a:p>
        </p:txBody>
      </p:sp>
    </p:spTree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442913"/>
            <a:ext cx="8226425" cy="533400"/>
          </a:xfrm>
        </p:spPr>
        <p:txBody>
          <a:bodyPr/>
          <a:lstStyle/>
          <a:p>
            <a:r>
              <a:rPr lang="en-US"/>
              <a:t>ICE Step 6: Verification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182688"/>
            <a:ext cx="4343400" cy="5029200"/>
          </a:xfrm>
        </p:spPr>
        <p:txBody>
          <a:bodyPr/>
          <a:lstStyle/>
          <a:p>
            <a:r>
              <a:rPr lang="en-US" sz="2800"/>
              <a:t>Each agent pairs up its candidates (local) with its peers (remote)  to form candidate pairs</a:t>
            </a:r>
          </a:p>
          <a:p>
            <a:r>
              <a:rPr lang="en-US" sz="2800"/>
              <a:t>Each agent sends a STUN-based ping on each pair, starting at highest priority</a:t>
            </a:r>
          </a:p>
          <a:p>
            <a:r>
              <a:rPr lang="en-US" sz="2800"/>
              <a:t>If a response is received the check has succeeded and we know media can flow on that pair!</a:t>
            </a:r>
          </a:p>
        </p:txBody>
      </p:sp>
      <p:grpSp>
        <p:nvGrpSpPr>
          <p:cNvPr id="31748" name="Group 4"/>
          <p:cNvGrpSpPr>
            <a:grpSpLocks/>
          </p:cNvGrpSpPr>
          <p:nvPr/>
        </p:nvGrpSpPr>
        <p:grpSpPr bwMode="auto">
          <a:xfrm>
            <a:off x="4724400" y="1676400"/>
            <a:ext cx="1600200" cy="4535488"/>
            <a:chOff x="3648" y="1104"/>
            <a:chExt cx="1008" cy="2857"/>
          </a:xfrm>
        </p:grpSpPr>
        <p:sp>
          <p:nvSpPr>
            <p:cNvPr id="31749" name="Cloud"/>
            <p:cNvSpPr>
              <a:spLocks noChangeAspect="1" noEditPoints="1" noChangeArrowheads="1"/>
            </p:cNvSpPr>
            <p:nvPr/>
          </p:nvSpPr>
          <p:spPr bwMode="auto">
            <a:xfrm flipH="1">
              <a:off x="3648" y="2160"/>
              <a:ext cx="1008" cy="1153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0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1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300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7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7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0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0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50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2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10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DDDDDD"/>
            </a:solidFill>
            <a:ln w="9525" algn="ctr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17088" dir="4648272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8143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8143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8143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8143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>
                <a:lnSpc>
                  <a:spcPct val="90000"/>
                </a:lnSpc>
              </a:pPr>
              <a:endParaRPr lang="en-US" sz="3000" b="1">
                <a:ea typeface="ＭＳ Ｐゴシック" panose="020B0600070205080204" pitchFamily="34" charset="-128"/>
              </a:endParaRPr>
            </a:p>
          </p:txBody>
        </p:sp>
        <p:sp>
          <p:nvSpPr>
            <p:cNvPr id="31750" name="Rectangle 6"/>
            <p:cNvSpPr>
              <a:spLocks noChangeArrowheads="1"/>
            </p:cNvSpPr>
            <p:nvPr/>
          </p:nvSpPr>
          <p:spPr bwMode="auto">
            <a:xfrm>
              <a:off x="3936" y="1200"/>
              <a:ext cx="432" cy="43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>
              <a:lvl1pPr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8143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8143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8143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8143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hangingPunct="0">
                <a:lnSpc>
                  <a:spcPct val="90000"/>
                </a:lnSpc>
              </a:pPr>
              <a:r>
                <a:rPr lang="en-US" sz="1600" b="1">
                  <a:ea typeface="ＭＳ Ｐゴシック" panose="020B0600070205080204" pitchFamily="34" charset="-128"/>
                </a:rPr>
                <a:t>TURN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en-US" sz="1600" b="1">
                  <a:ea typeface="ＭＳ Ｐゴシック" panose="020B0600070205080204" pitchFamily="34" charset="-128"/>
                </a:rPr>
                <a:t>Server</a:t>
              </a:r>
            </a:p>
          </p:txBody>
        </p:sp>
        <p:sp>
          <p:nvSpPr>
            <p:cNvPr id="31751" name="Rectangle 7"/>
            <p:cNvSpPr>
              <a:spLocks noChangeArrowheads="1"/>
            </p:cNvSpPr>
            <p:nvPr/>
          </p:nvSpPr>
          <p:spPr bwMode="auto">
            <a:xfrm>
              <a:off x="3936" y="2448"/>
              <a:ext cx="432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>
              <a:lvl1pPr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8143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8143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8143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8143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hangingPunct="0">
                <a:lnSpc>
                  <a:spcPct val="90000"/>
                </a:lnSpc>
              </a:pPr>
              <a:r>
                <a:rPr lang="en-US" sz="1600" b="1">
                  <a:ea typeface="ＭＳ Ｐゴシック" panose="020B0600070205080204" pitchFamily="34" charset="-128"/>
                </a:rPr>
                <a:t>NAT</a:t>
              </a:r>
            </a:p>
          </p:txBody>
        </p:sp>
        <p:sp>
          <p:nvSpPr>
            <p:cNvPr id="31752" name="Rectangle 8"/>
            <p:cNvSpPr>
              <a:spLocks noChangeArrowheads="1"/>
            </p:cNvSpPr>
            <p:nvPr/>
          </p:nvSpPr>
          <p:spPr bwMode="auto">
            <a:xfrm>
              <a:off x="3936" y="2784"/>
              <a:ext cx="432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>
              <a:lvl1pPr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8143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8143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8143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8143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hangingPunct="0">
                <a:lnSpc>
                  <a:spcPct val="90000"/>
                </a:lnSpc>
              </a:pPr>
              <a:r>
                <a:rPr lang="en-US" sz="1600" b="1">
                  <a:ea typeface="ＭＳ Ｐゴシック" panose="020B0600070205080204" pitchFamily="34" charset="-128"/>
                </a:rPr>
                <a:t>NAT</a:t>
              </a:r>
            </a:p>
          </p:txBody>
        </p:sp>
        <p:sp>
          <p:nvSpPr>
            <p:cNvPr id="31753" name="Oval 9"/>
            <p:cNvSpPr>
              <a:spLocks noChangeArrowheads="1"/>
            </p:cNvSpPr>
            <p:nvPr/>
          </p:nvSpPr>
          <p:spPr bwMode="auto">
            <a:xfrm>
              <a:off x="3984" y="3456"/>
              <a:ext cx="96" cy="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/>
            <a:p>
              <a:endParaRPr lang="en-US"/>
            </a:p>
          </p:txBody>
        </p:sp>
        <p:sp>
          <p:nvSpPr>
            <p:cNvPr id="31754" name="Oval 10"/>
            <p:cNvSpPr>
              <a:spLocks noChangeArrowheads="1"/>
            </p:cNvSpPr>
            <p:nvPr/>
          </p:nvSpPr>
          <p:spPr bwMode="auto">
            <a:xfrm>
              <a:off x="4080" y="2400"/>
              <a:ext cx="96" cy="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/>
            <a:p>
              <a:endParaRPr lang="en-US"/>
            </a:p>
          </p:txBody>
        </p:sp>
        <p:sp>
          <p:nvSpPr>
            <p:cNvPr id="31755" name="Oval 11"/>
            <p:cNvSpPr>
              <a:spLocks noChangeArrowheads="1"/>
            </p:cNvSpPr>
            <p:nvPr/>
          </p:nvSpPr>
          <p:spPr bwMode="auto">
            <a:xfrm>
              <a:off x="4128" y="1104"/>
              <a:ext cx="96" cy="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/>
            <a:p>
              <a:endParaRPr lang="en-US"/>
            </a:p>
          </p:txBody>
        </p:sp>
        <p:pic>
          <p:nvPicPr>
            <p:cNvPr id="31756" name="Picture 12" descr="V400_open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2" y="3408"/>
              <a:ext cx="248" cy="5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1757" name="Group 13"/>
          <p:cNvGrpSpPr>
            <a:grpSpLocks/>
          </p:cNvGrpSpPr>
          <p:nvPr/>
        </p:nvGrpSpPr>
        <p:grpSpPr bwMode="auto">
          <a:xfrm>
            <a:off x="7010400" y="1676400"/>
            <a:ext cx="1600200" cy="4535488"/>
            <a:chOff x="3648" y="1104"/>
            <a:chExt cx="1008" cy="2857"/>
          </a:xfrm>
        </p:grpSpPr>
        <p:sp>
          <p:nvSpPr>
            <p:cNvPr id="31758" name="Cloud"/>
            <p:cNvSpPr>
              <a:spLocks noChangeAspect="1" noEditPoints="1" noChangeArrowheads="1"/>
            </p:cNvSpPr>
            <p:nvPr/>
          </p:nvSpPr>
          <p:spPr bwMode="auto">
            <a:xfrm flipH="1">
              <a:off x="3648" y="2160"/>
              <a:ext cx="1008" cy="1153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0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1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300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7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7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0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0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50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2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10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DDDDDD"/>
            </a:solidFill>
            <a:ln w="9525" algn="ctr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17088" dir="4648272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8143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8143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8143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8143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>
                <a:lnSpc>
                  <a:spcPct val="90000"/>
                </a:lnSpc>
              </a:pPr>
              <a:endParaRPr lang="en-US" sz="3000" b="1">
                <a:ea typeface="ＭＳ Ｐゴシック" panose="020B0600070205080204" pitchFamily="34" charset="-128"/>
              </a:endParaRPr>
            </a:p>
          </p:txBody>
        </p:sp>
        <p:sp>
          <p:nvSpPr>
            <p:cNvPr id="31759" name="Rectangle 15"/>
            <p:cNvSpPr>
              <a:spLocks noChangeArrowheads="1"/>
            </p:cNvSpPr>
            <p:nvPr/>
          </p:nvSpPr>
          <p:spPr bwMode="auto">
            <a:xfrm>
              <a:off x="3936" y="1200"/>
              <a:ext cx="432" cy="43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>
              <a:lvl1pPr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8143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8143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8143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8143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hangingPunct="0">
                <a:lnSpc>
                  <a:spcPct val="90000"/>
                </a:lnSpc>
              </a:pPr>
              <a:r>
                <a:rPr lang="en-US" sz="1600" b="1">
                  <a:ea typeface="ＭＳ Ｐゴシック" panose="020B0600070205080204" pitchFamily="34" charset="-128"/>
                </a:rPr>
                <a:t>TURN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en-US" sz="1600" b="1">
                  <a:ea typeface="ＭＳ Ｐゴシック" panose="020B0600070205080204" pitchFamily="34" charset="-128"/>
                </a:rPr>
                <a:t>Server</a:t>
              </a:r>
            </a:p>
          </p:txBody>
        </p:sp>
        <p:sp>
          <p:nvSpPr>
            <p:cNvPr id="31760" name="Rectangle 16"/>
            <p:cNvSpPr>
              <a:spLocks noChangeArrowheads="1"/>
            </p:cNvSpPr>
            <p:nvPr/>
          </p:nvSpPr>
          <p:spPr bwMode="auto">
            <a:xfrm>
              <a:off x="3936" y="2448"/>
              <a:ext cx="432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>
              <a:lvl1pPr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8143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8143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8143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8143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hangingPunct="0">
                <a:lnSpc>
                  <a:spcPct val="90000"/>
                </a:lnSpc>
              </a:pPr>
              <a:r>
                <a:rPr lang="en-US" sz="1600" b="1">
                  <a:ea typeface="ＭＳ Ｐゴシック" panose="020B0600070205080204" pitchFamily="34" charset="-128"/>
                </a:rPr>
                <a:t>NAT</a:t>
              </a:r>
            </a:p>
          </p:txBody>
        </p:sp>
        <p:sp>
          <p:nvSpPr>
            <p:cNvPr id="31761" name="Rectangle 17"/>
            <p:cNvSpPr>
              <a:spLocks noChangeArrowheads="1"/>
            </p:cNvSpPr>
            <p:nvPr/>
          </p:nvSpPr>
          <p:spPr bwMode="auto">
            <a:xfrm>
              <a:off x="3936" y="2784"/>
              <a:ext cx="432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>
              <a:lvl1pPr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8143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8143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8143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8143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hangingPunct="0">
                <a:lnSpc>
                  <a:spcPct val="90000"/>
                </a:lnSpc>
              </a:pPr>
              <a:r>
                <a:rPr lang="en-US" sz="1600" b="1">
                  <a:ea typeface="ＭＳ Ｐゴシック" panose="020B0600070205080204" pitchFamily="34" charset="-128"/>
                </a:rPr>
                <a:t>NAT</a:t>
              </a:r>
            </a:p>
          </p:txBody>
        </p:sp>
        <p:sp>
          <p:nvSpPr>
            <p:cNvPr id="31762" name="Oval 18"/>
            <p:cNvSpPr>
              <a:spLocks noChangeArrowheads="1"/>
            </p:cNvSpPr>
            <p:nvPr/>
          </p:nvSpPr>
          <p:spPr bwMode="auto">
            <a:xfrm>
              <a:off x="3984" y="3456"/>
              <a:ext cx="96" cy="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/>
            <a:p>
              <a:endParaRPr lang="en-US"/>
            </a:p>
          </p:txBody>
        </p:sp>
        <p:sp>
          <p:nvSpPr>
            <p:cNvPr id="31763" name="Oval 19"/>
            <p:cNvSpPr>
              <a:spLocks noChangeArrowheads="1"/>
            </p:cNvSpPr>
            <p:nvPr/>
          </p:nvSpPr>
          <p:spPr bwMode="auto">
            <a:xfrm>
              <a:off x="4080" y="2400"/>
              <a:ext cx="96" cy="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/>
            <a:p>
              <a:endParaRPr lang="en-US"/>
            </a:p>
          </p:txBody>
        </p:sp>
        <p:sp>
          <p:nvSpPr>
            <p:cNvPr id="31764" name="Oval 20"/>
            <p:cNvSpPr>
              <a:spLocks noChangeArrowheads="1"/>
            </p:cNvSpPr>
            <p:nvPr/>
          </p:nvSpPr>
          <p:spPr bwMode="auto">
            <a:xfrm>
              <a:off x="4128" y="1104"/>
              <a:ext cx="96" cy="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/>
            <a:p>
              <a:endParaRPr lang="en-US"/>
            </a:p>
          </p:txBody>
        </p:sp>
        <p:pic>
          <p:nvPicPr>
            <p:cNvPr id="31765" name="Picture 21" descr="V400_open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2" y="3408"/>
              <a:ext cx="248" cy="5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1766" name="Line 22"/>
          <p:cNvSpPr>
            <a:spLocks noChangeShapeType="1"/>
          </p:cNvSpPr>
          <p:nvPr/>
        </p:nvSpPr>
        <p:spPr bwMode="auto">
          <a:xfrm>
            <a:off x="5410200" y="54864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31767" name="Line 23"/>
          <p:cNvSpPr>
            <a:spLocks noChangeShapeType="1"/>
          </p:cNvSpPr>
          <p:nvPr/>
        </p:nvSpPr>
        <p:spPr bwMode="auto">
          <a:xfrm flipV="1">
            <a:off x="5410200" y="3810000"/>
            <a:ext cx="2362200" cy="16764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31768" name="Line 24"/>
          <p:cNvSpPr>
            <a:spLocks noChangeShapeType="1"/>
          </p:cNvSpPr>
          <p:nvPr/>
        </p:nvSpPr>
        <p:spPr bwMode="auto">
          <a:xfrm>
            <a:off x="5486400" y="3810000"/>
            <a:ext cx="2133600" cy="16764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31769" name="Line 25"/>
          <p:cNvSpPr>
            <a:spLocks noChangeShapeType="1"/>
          </p:cNvSpPr>
          <p:nvPr/>
        </p:nvSpPr>
        <p:spPr bwMode="auto">
          <a:xfrm flipH="1">
            <a:off x="5334000" y="3810000"/>
            <a:ext cx="152400" cy="16002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31770" name="Line 26"/>
          <p:cNvSpPr>
            <a:spLocks noChangeShapeType="1"/>
          </p:cNvSpPr>
          <p:nvPr/>
        </p:nvSpPr>
        <p:spPr bwMode="auto">
          <a:xfrm flipH="1">
            <a:off x="7620000" y="3810000"/>
            <a:ext cx="152400" cy="16002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31771" name="Line 27"/>
          <p:cNvSpPr>
            <a:spLocks noChangeShapeType="1"/>
          </p:cNvSpPr>
          <p:nvPr/>
        </p:nvSpPr>
        <p:spPr bwMode="auto">
          <a:xfrm flipV="1">
            <a:off x="5334000" y="1752600"/>
            <a:ext cx="2514600" cy="3657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31772" name="Line 28"/>
          <p:cNvSpPr>
            <a:spLocks noChangeShapeType="1"/>
          </p:cNvSpPr>
          <p:nvPr/>
        </p:nvSpPr>
        <p:spPr bwMode="auto">
          <a:xfrm flipV="1">
            <a:off x="7620000" y="1752600"/>
            <a:ext cx="228600" cy="3657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31773" name="Line 29"/>
          <p:cNvSpPr>
            <a:spLocks noChangeShapeType="1"/>
          </p:cNvSpPr>
          <p:nvPr/>
        </p:nvSpPr>
        <p:spPr bwMode="auto">
          <a:xfrm>
            <a:off x="5562600" y="1752600"/>
            <a:ext cx="2057400" cy="3657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31774" name="Line 30"/>
          <p:cNvSpPr>
            <a:spLocks noChangeShapeType="1"/>
          </p:cNvSpPr>
          <p:nvPr/>
        </p:nvSpPr>
        <p:spPr bwMode="auto">
          <a:xfrm flipH="1">
            <a:off x="5334000" y="1752600"/>
            <a:ext cx="228600" cy="3657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6629400" y="5181600"/>
            <a:ext cx="277813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lnSpc>
                <a:spcPct val="90000"/>
              </a:lnSpc>
            </a:pPr>
            <a:r>
              <a:rPr lang="en-US" sz="1600" b="1">
                <a:ea typeface="ＭＳ Ｐゴシック" panose="020B0600070205080204" pitchFamily="34" charset="-128"/>
              </a:rPr>
              <a:t>1</a:t>
            </a:r>
          </a:p>
        </p:txBody>
      </p:sp>
      <p:sp>
        <p:nvSpPr>
          <p:cNvPr id="31776" name="Text Box 32"/>
          <p:cNvSpPr txBox="1">
            <a:spLocks noChangeArrowheads="1"/>
          </p:cNvSpPr>
          <p:nvPr/>
        </p:nvSpPr>
        <p:spPr bwMode="auto">
          <a:xfrm>
            <a:off x="7086600" y="3886200"/>
            <a:ext cx="277813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lnSpc>
                <a:spcPct val="90000"/>
              </a:lnSpc>
            </a:pPr>
            <a:r>
              <a:rPr lang="en-US" sz="1600" b="1">
                <a:ea typeface="ＭＳ Ｐゴシック" panose="020B0600070205080204" pitchFamily="34" charset="-128"/>
              </a:rPr>
              <a:t>2</a:t>
            </a:r>
          </a:p>
        </p:txBody>
      </p:sp>
      <p:sp>
        <p:nvSpPr>
          <p:cNvPr id="31777" name="Text Box 33"/>
          <p:cNvSpPr txBox="1">
            <a:spLocks noChangeArrowheads="1"/>
          </p:cNvSpPr>
          <p:nvPr/>
        </p:nvSpPr>
        <p:spPr bwMode="auto">
          <a:xfrm>
            <a:off x="6324600" y="4267200"/>
            <a:ext cx="277813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lnSpc>
                <a:spcPct val="90000"/>
              </a:lnSpc>
            </a:pPr>
            <a:r>
              <a:rPr lang="en-US" sz="1600" b="1">
                <a:ea typeface="ＭＳ Ｐゴシック" panose="020B0600070205080204" pitchFamily="34" charset="-128"/>
              </a:rPr>
              <a:t>3</a:t>
            </a:r>
          </a:p>
        </p:txBody>
      </p:sp>
      <p:sp>
        <p:nvSpPr>
          <p:cNvPr id="31778" name="Text Box 34"/>
          <p:cNvSpPr txBox="1">
            <a:spLocks noChangeArrowheads="1"/>
          </p:cNvSpPr>
          <p:nvPr/>
        </p:nvSpPr>
        <p:spPr bwMode="auto">
          <a:xfrm>
            <a:off x="7772400" y="2743200"/>
            <a:ext cx="277813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lnSpc>
                <a:spcPct val="90000"/>
              </a:lnSpc>
            </a:pPr>
            <a:r>
              <a:rPr lang="en-US" sz="1600" b="1">
                <a:ea typeface="ＭＳ Ｐゴシック" panose="020B0600070205080204" pitchFamily="34" charset="-128"/>
              </a:rPr>
              <a:t>4</a:t>
            </a:r>
          </a:p>
        </p:txBody>
      </p:sp>
      <p:sp>
        <p:nvSpPr>
          <p:cNvPr id="31779" name="Text Box 35"/>
          <p:cNvSpPr txBox="1">
            <a:spLocks noChangeArrowheads="1"/>
          </p:cNvSpPr>
          <p:nvPr/>
        </p:nvSpPr>
        <p:spPr bwMode="auto">
          <a:xfrm>
            <a:off x="5257800" y="2590800"/>
            <a:ext cx="277813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lnSpc>
                <a:spcPct val="90000"/>
              </a:lnSpc>
            </a:pPr>
            <a:r>
              <a:rPr lang="en-US" sz="1600" b="1">
                <a:ea typeface="ＭＳ Ｐゴシック" panose="020B0600070205080204" pitchFamily="34" charset="-128"/>
              </a:rPr>
              <a:t>5</a:t>
            </a: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NAT?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219200"/>
            <a:ext cx="4495800" cy="4525963"/>
          </a:xfrm>
        </p:spPr>
        <p:txBody>
          <a:bodyPr/>
          <a:lstStyle/>
          <a:p>
            <a:r>
              <a:rPr lang="en-US" sz="2400"/>
              <a:t>Network Address Translation (NAT)</a:t>
            </a:r>
          </a:p>
          <a:p>
            <a:pPr lvl="1"/>
            <a:r>
              <a:rPr lang="en-US" sz="2000"/>
              <a:t>Creates address binding between internal private and external public address</a:t>
            </a:r>
          </a:p>
          <a:p>
            <a:pPr lvl="1"/>
            <a:r>
              <a:rPr lang="en-US" sz="2000"/>
              <a:t>Modifies IP Addresses/Ports in Packets</a:t>
            </a:r>
          </a:p>
          <a:p>
            <a:pPr lvl="1"/>
            <a:r>
              <a:rPr lang="en-US" sz="2000"/>
              <a:t>Benefits</a:t>
            </a:r>
          </a:p>
          <a:p>
            <a:pPr lvl="2"/>
            <a:r>
              <a:rPr lang="en-US" sz="1800"/>
              <a:t>Avoids network renumbering on change of provider</a:t>
            </a:r>
          </a:p>
          <a:p>
            <a:pPr lvl="2"/>
            <a:r>
              <a:rPr lang="en-US" sz="1800"/>
              <a:t>Allows multiplexing of multiple private addresses into a single public address ($$ savings)</a:t>
            </a:r>
          </a:p>
          <a:p>
            <a:pPr lvl="2"/>
            <a:r>
              <a:rPr lang="en-US" sz="1800"/>
              <a:t>Maintains privacy of internal addresses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945063" y="3297238"/>
            <a:ext cx="455612" cy="900112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200" b="1">
                <a:ea typeface="ＭＳ Ｐゴシック" panose="020B0600070205080204" pitchFamily="34" charset="-128"/>
              </a:rPr>
              <a:t>Client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159500" y="3375025"/>
            <a:ext cx="3683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b="1">
                <a:ea typeface="ＭＳ Ｐゴシック" panose="020B0600070205080204" pitchFamily="34" charset="-128"/>
              </a:rPr>
              <a:t>N</a:t>
            </a:r>
          </a:p>
          <a:p>
            <a:pPr algn="ctr" eaLnBrk="0" hangingPunct="0"/>
            <a:r>
              <a:rPr lang="en-US" sz="2000" b="1">
                <a:ea typeface="ＭＳ Ｐゴシック" panose="020B0600070205080204" pitchFamily="34" charset="-128"/>
              </a:rPr>
              <a:t>A</a:t>
            </a:r>
          </a:p>
          <a:p>
            <a:pPr algn="ctr" eaLnBrk="0" hangingPunct="0"/>
            <a:r>
              <a:rPr lang="en-US" sz="2000" b="1">
                <a:ea typeface="ＭＳ Ｐゴシック" panose="020B0600070205080204" pitchFamily="34" charset="-128"/>
              </a:rPr>
              <a:t>T</a:t>
            </a: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V="1">
            <a:off x="5514975" y="3719513"/>
            <a:ext cx="2543175" cy="14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6167438" y="2849563"/>
            <a:ext cx="414337" cy="194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 b="1">
                <a:ea typeface="ＭＳ Ｐゴシック" panose="020B0600070205080204" pitchFamily="34" charset="-128"/>
              </a:rPr>
              <a:t>N</a:t>
            </a:r>
          </a:p>
          <a:p>
            <a:pPr algn="ctr" eaLnBrk="0" hangingPunct="0"/>
            <a:r>
              <a:rPr lang="en-US" sz="2000" b="1">
                <a:ea typeface="ＭＳ Ｐゴシック" panose="020B0600070205080204" pitchFamily="34" charset="-128"/>
              </a:rPr>
              <a:t>A</a:t>
            </a:r>
          </a:p>
          <a:p>
            <a:pPr algn="ctr" eaLnBrk="0" hangingPunct="0"/>
            <a:r>
              <a:rPr lang="en-US" sz="2000" b="1">
                <a:ea typeface="ＭＳ Ｐゴシック" panose="020B0600070205080204" pitchFamily="34" charset="-128"/>
              </a:rPr>
              <a:t>T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6818313" y="2057400"/>
            <a:ext cx="14144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 b="1">
                <a:ea typeface="ＭＳ Ｐゴシック" panose="020B0600070205080204" pitchFamily="34" charset="-128"/>
              </a:rPr>
              <a:t>S: 1.2.3.4:8877</a:t>
            </a:r>
          </a:p>
          <a:p>
            <a:pPr algn="ctr" eaLnBrk="0" hangingPunct="0"/>
            <a:r>
              <a:rPr lang="en-US" sz="1400" b="1">
                <a:ea typeface="ＭＳ Ｐゴシック" panose="020B0600070205080204" pitchFamily="34" charset="-128"/>
              </a:rPr>
              <a:t>D: 67.22.3.1:80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5076825" y="4795838"/>
            <a:ext cx="2881313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b="1">
                <a:ea typeface="ＭＳ Ｐゴシック" panose="020B0600070205080204" pitchFamily="34" charset="-128"/>
              </a:rPr>
              <a:t>Binding Table</a:t>
            </a:r>
          </a:p>
          <a:p>
            <a:pPr algn="ctr" eaLnBrk="0" hangingPunct="0"/>
            <a:endParaRPr lang="en-US" sz="1600" b="1">
              <a:ea typeface="ＭＳ Ｐゴシック" panose="020B0600070205080204" pitchFamily="34" charset="-128"/>
            </a:endParaRPr>
          </a:p>
          <a:p>
            <a:pPr algn="ctr" eaLnBrk="0" hangingPunct="0"/>
            <a:r>
              <a:rPr lang="en-US" sz="1600" b="1">
                <a:ea typeface="ＭＳ Ｐゴシック" panose="020B0600070205080204" pitchFamily="34" charset="-128"/>
              </a:rPr>
              <a:t>Internal          External</a:t>
            </a:r>
          </a:p>
          <a:p>
            <a:pPr algn="ctr" eaLnBrk="0" hangingPunct="0"/>
            <a:r>
              <a:rPr lang="en-US" sz="1600" b="1">
                <a:ea typeface="ＭＳ Ｐゴシック" panose="020B0600070205080204" pitchFamily="34" charset="-128"/>
              </a:rPr>
              <a:t>10.0.1.1:6554 -&gt; 1.2.3.4:8877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918075" y="2057400"/>
            <a:ext cx="15033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 b="1">
                <a:ea typeface="ＭＳ Ｐゴシック" panose="020B0600070205080204" pitchFamily="34" charset="-128"/>
              </a:rPr>
              <a:t>S: 10.0.1.1:6554</a:t>
            </a:r>
          </a:p>
          <a:p>
            <a:pPr algn="ctr" eaLnBrk="0" hangingPunct="0"/>
            <a:r>
              <a:rPr lang="en-US" sz="1400" b="1">
                <a:ea typeface="ＭＳ Ｐゴシック" panose="020B0600070205080204" pitchFamily="34" charset="-128"/>
              </a:rPr>
              <a:t>D: 67.22.3.1:80</a:t>
            </a: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5181600" y="2667000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ea typeface="ＭＳ Ｐゴシック" panose="020B0600070205080204" pitchFamily="34" charset="-128"/>
              </a:rPr>
              <a:t>IP Pkt</a:t>
            </a: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7010400" y="2667000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ea typeface="ＭＳ Ｐゴシック" panose="020B0600070205080204" pitchFamily="34" charset="-128"/>
              </a:rPr>
              <a:t>IP Pkt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ICE Benefits and Drawbacks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4495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Drawbacks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Requires client changes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Requires other side to support it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/>
              <a:t>Benefits</a:t>
            </a:r>
          </a:p>
          <a:p>
            <a:pPr lvl="1"/>
            <a:r>
              <a:rPr lang="en-US" sz="2000"/>
              <a:t>Always Works</a:t>
            </a:r>
          </a:p>
          <a:p>
            <a:pPr lvl="1"/>
            <a:r>
              <a:rPr lang="en-US" sz="2000"/>
              <a:t>No change to servers or NATs</a:t>
            </a:r>
          </a:p>
          <a:p>
            <a:pPr lvl="1"/>
            <a:r>
              <a:rPr lang="en-US" sz="2000"/>
              <a:t>Works with all SIP security mechanisms</a:t>
            </a:r>
          </a:p>
          <a:p>
            <a:pPr lvl="1"/>
            <a:r>
              <a:rPr lang="en-US" sz="2000"/>
              <a:t>Minimum Media Relaying</a:t>
            </a:r>
          </a:p>
          <a:p>
            <a:pPr lvl="1"/>
            <a:r>
              <a:rPr lang="en-US" sz="2000"/>
              <a:t>Can support non-VoIP apps (e.g., games)</a:t>
            </a:r>
          </a:p>
          <a:p>
            <a:pPr lvl="1"/>
            <a:r>
              <a:rPr lang="en-US" sz="2000"/>
              <a:t>Built-In Anti-DOS</a:t>
            </a:r>
          </a:p>
          <a:p>
            <a:pPr lvl="1"/>
            <a:r>
              <a:rPr lang="en-US" sz="2000"/>
              <a:t>Eliminates Ghost Rings</a:t>
            </a:r>
          </a:p>
          <a:p>
            <a:pPr lvl="1"/>
            <a:endParaRPr lang="en-US"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Problem: Getting SIP Through NATs</a:t>
            </a:r>
          </a:p>
        </p:txBody>
      </p:sp>
      <p:pic>
        <p:nvPicPr>
          <p:cNvPr id="8195" name="Picture 3" descr="man_mtbz_ch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913" y="4495800"/>
            <a:ext cx="890587" cy="72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862263" y="2209800"/>
            <a:ext cx="414337" cy="194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 b="1">
                <a:ea typeface="ＭＳ Ｐゴシック" panose="020B0600070205080204" pitchFamily="34" charset="-128"/>
              </a:rPr>
              <a:t>N</a:t>
            </a:r>
          </a:p>
          <a:p>
            <a:pPr algn="ctr" eaLnBrk="0" hangingPunct="0"/>
            <a:r>
              <a:rPr lang="en-US" sz="2000" b="1">
                <a:ea typeface="ＭＳ Ｐゴシック" panose="020B0600070205080204" pitchFamily="34" charset="-128"/>
              </a:rPr>
              <a:t>A</a:t>
            </a:r>
          </a:p>
          <a:p>
            <a:pPr algn="ctr" eaLnBrk="0" hangingPunct="0"/>
            <a:r>
              <a:rPr lang="en-US" sz="2000" b="1">
                <a:ea typeface="ＭＳ Ｐゴシック" panose="020B0600070205080204" pitchFamily="34" charset="-128"/>
              </a:rPr>
              <a:t>T</a:t>
            </a:r>
          </a:p>
        </p:txBody>
      </p:sp>
      <p:pic>
        <p:nvPicPr>
          <p:cNvPr id="8197" name="Picture 5" descr="man_mtbz_ch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209800"/>
            <a:ext cx="890588" cy="72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8" name="Freeform 6"/>
          <p:cNvSpPr>
            <a:spLocks/>
          </p:cNvSpPr>
          <p:nvPr/>
        </p:nvSpPr>
        <p:spPr bwMode="auto">
          <a:xfrm>
            <a:off x="1473200" y="2667000"/>
            <a:ext cx="5003800" cy="1676400"/>
          </a:xfrm>
          <a:custGeom>
            <a:avLst/>
            <a:gdLst>
              <a:gd name="T0" fmla="*/ 80 w 3152"/>
              <a:gd name="T1" fmla="*/ 1056 h 1056"/>
              <a:gd name="T2" fmla="*/ 512 w 3152"/>
              <a:gd name="T3" fmla="*/ 480 h 1056"/>
              <a:gd name="T4" fmla="*/ 3152 w 3152"/>
              <a:gd name="T5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52" h="1056">
                <a:moveTo>
                  <a:pt x="80" y="1056"/>
                </a:moveTo>
                <a:cubicBezTo>
                  <a:pt x="40" y="856"/>
                  <a:pt x="0" y="656"/>
                  <a:pt x="512" y="480"/>
                </a:cubicBezTo>
                <a:cubicBezTo>
                  <a:pt x="1024" y="304"/>
                  <a:pt x="2088" y="152"/>
                  <a:pt x="315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3505200" y="4205288"/>
            <a:ext cx="2630488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INVITE sip:12345@b.com</a:t>
            </a:r>
          </a:p>
          <a:p>
            <a:pPr eaLnBrk="0" hangingPunct="0"/>
            <a:endParaRPr lang="en-US" sz="1400" b="1">
              <a:solidFill>
                <a:srgbClr val="00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0" hangingPunct="0"/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m=audio 3456 RTP/AVP 0 </a:t>
            </a:r>
          </a:p>
          <a:p>
            <a:pPr eaLnBrk="0" hangingPunct="0"/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c=IN IP4 10.0.1.1</a:t>
            </a:r>
          </a:p>
          <a:p>
            <a:pPr eaLnBrk="0" hangingPunct="0"/>
            <a:endParaRPr lang="en-US" sz="1400" b="1">
              <a:solidFill>
                <a:srgbClr val="00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H="1" flipV="1">
            <a:off x="5029200" y="1752600"/>
            <a:ext cx="19050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622925" y="1484313"/>
            <a:ext cx="178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panose="020B0600070205080204" pitchFamily="34" charset="-128"/>
              </a:rPr>
              <a:t>RTP to 10.0.1.1</a:t>
            </a:r>
          </a:p>
        </p:txBody>
      </p:sp>
      <p:pic>
        <p:nvPicPr>
          <p:cNvPr id="8202" name="Picture 10" descr="trashcan_lr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563" y="1484313"/>
            <a:ext cx="909637" cy="909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4465638" y="4876800"/>
            <a:ext cx="1127125" cy="192088"/>
          </a:xfrm>
          <a:prstGeom prst="rect">
            <a:avLst/>
          </a:prstGeom>
          <a:solidFill>
            <a:srgbClr val="FFFF00">
              <a:alpha val="3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 Space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Application Layer Gateways (ALGs)</a:t>
            </a:r>
          </a:p>
          <a:p>
            <a:r>
              <a:rPr lang="en-US"/>
              <a:t>Session Border Controllers (SBC)</a:t>
            </a:r>
          </a:p>
          <a:p>
            <a:r>
              <a:rPr lang="en-US"/>
              <a:t>Simple Traversal of UDP Through NAT (STUN)</a:t>
            </a:r>
          </a:p>
          <a:p>
            <a:r>
              <a:rPr lang="en-US"/>
              <a:t>Traversal Using Relay NAT (TURN)</a:t>
            </a:r>
          </a:p>
          <a:p>
            <a:r>
              <a:rPr lang="en-US"/>
              <a:t>Interactive Connectivity Establishment (ICE)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 Layer Gateway</a:t>
            </a:r>
          </a:p>
        </p:txBody>
      </p:sp>
      <p:pic>
        <p:nvPicPr>
          <p:cNvPr id="12291" name="Picture 3" descr="man_mtbz_ch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913" y="4495800"/>
            <a:ext cx="890587" cy="72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862263" y="2209800"/>
            <a:ext cx="414337" cy="194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 b="1">
                <a:ea typeface="ＭＳ Ｐゴシック" panose="020B0600070205080204" pitchFamily="34" charset="-128"/>
              </a:rPr>
              <a:t>N</a:t>
            </a:r>
          </a:p>
          <a:p>
            <a:pPr algn="ctr" eaLnBrk="0" hangingPunct="0"/>
            <a:r>
              <a:rPr lang="en-US" sz="2000" b="1">
                <a:ea typeface="ＭＳ Ｐゴシック" panose="020B0600070205080204" pitchFamily="34" charset="-128"/>
              </a:rPr>
              <a:t>A</a:t>
            </a:r>
          </a:p>
          <a:p>
            <a:pPr algn="ctr" eaLnBrk="0" hangingPunct="0"/>
            <a:r>
              <a:rPr lang="en-US" sz="2000" b="1">
                <a:ea typeface="ＭＳ Ｐゴシック" panose="020B0600070205080204" pitchFamily="34" charset="-128"/>
              </a:rPr>
              <a:t>T</a:t>
            </a:r>
          </a:p>
        </p:txBody>
      </p:sp>
      <p:pic>
        <p:nvPicPr>
          <p:cNvPr id="12293" name="Picture 5" descr="man_mtbz_ch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209800"/>
            <a:ext cx="890588" cy="72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4" name="Freeform 6"/>
          <p:cNvSpPr>
            <a:spLocks/>
          </p:cNvSpPr>
          <p:nvPr/>
        </p:nvSpPr>
        <p:spPr bwMode="auto">
          <a:xfrm>
            <a:off x="1473200" y="3276600"/>
            <a:ext cx="1389063" cy="1066800"/>
          </a:xfrm>
          <a:custGeom>
            <a:avLst/>
            <a:gdLst>
              <a:gd name="T0" fmla="*/ 80 w 3152"/>
              <a:gd name="T1" fmla="*/ 1056 h 1056"/>
              <a:gd name="T2" fmla="*/ 512 w 3152"/>
              <a:gd name="T3" fmla="*/ 480 h 1056"/>
              <a:gd name="T4" fmla="*/ 3152 w 3152"/>
              <a:gd name="T5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52" h="1056">
                <a:moveTo>
                  <a:pt x="80" y="1056"/>
                </a:moveTo>
                <a:cubicBezTo>
                  <a:pt x="40" y="856"/>
                  <a:pt x="0" y="656"/>
                  <a:pt x="512" y="480"/>
                </a:cubicBezTo>
                <a:cubicBezTo>
                  <a:pt x="1024" y="304"/>
                  <a:pt x="2088" y="152"/>
                  <a:pt x="315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271463" y="2316163"/>
            <a:ext cx="2630487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INVITE sip:12345@b.com</a:t>
            </a:r>
          </a:p>
          <a:p>
            <a:pPr eaLnBrk="0" hangingPunct="0"/>
            <a:endParaRPr lang="en-US" sz="1400" b="1">
              <a:solidFill>
                <a:srgbClr val="00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0" hangingPunct="0"/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m=audio 3456 RTP/AVP 0 </a:t>
            </a:r>
          </a:p>
          <a:p>
            <a:pPr eaLnBrk="0" hangingPunct="0"/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c=IN IP4 10.0.1.1</a:t>
            </a:r>
          </a:p>
          <a:p>
            <a:pPr eaLnBrk="0" hangingPunct="0"/>
            <a:endParaRPr lang="en-US" sz="1400" b="1">
              <a:solidFill>
                <a:srgbClr val="00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H="1" flipV="1">
            <a:off x="5029200" y="1752600"/>
            <a:ext cx="19050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5622925" y="1484313"/>
            <a:ext cx="178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panose="020B0600070205080204" pitchFamily="34" charset="-128"/>
              </a:rPr>
              <a:t>RTP to 10.0.1.1</a:t>
            </a:r>
          </a:p>
        </p:txBody>
      </p:sp>
      <p:pic>
        <p:nvPicPr>
          <p:cNvPr id="12298" name="Picture 10" descr="trashcan_lr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563" y="1484313"/>
            <a:ext cx="909637" cy="909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1219200" y="3008313"/>
            <a:ext cx="1127125" cy="192087"/>
          </a:xfrm>
          <a:prstGeom prst="rect">
            <a:avLst/>
          </a:prstGeom>
          <a:solidFill>
            <a:srgbClr val="FFFF00">
              <a:alpha val="3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V="1">
            <a:off x="3505200" y="2665413"/>
            <a:ext cx="3200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1077913" y="2816225"/>
            <a:ext cx="674687" cy="192088"/>
          </a:xfrm>
          <a:prstGeom prst="rect">
            <a:avLst/>
          </a:prstGeom>
          <a:solidFill>
            <a:srgbClr val="FFFF00">
              <a:alpha val="3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4075113" y="3046413"/>
            <a:ext cx="2630487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INVITE sip:12345@b.com</a:t>
            </a:r>
          </a:p>
          <a:p>
            <a:pPr eaLnBrk="0" hangingPunct="0"/>
            <a:endParaRPr lang="en-US" sz="1400" b="1">
              <a:solidFill>
                <a:srgbClr val="00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0" hangingPunct="0"/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m=audio 1234 RTP/AVP 0 </a:t>
            </a:r>
          </a:p>
          <a:p>
            <a:pPr eaLnBrk="0" hangingPunct="0"/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c=IN IP4 19.1.3.2</a:t>
            </a:r>
          </a:p>
          <a:p>
            <a:pPr eaLnBrk="0" hangingPunct="0"/>
            <a:endParaRPr lang="en-US" sz="1400" b="1">
              <a:solidFill>
                <a:srgbClr val="00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5022850" y="3738563"/>
            <a:ext cx="1127125" cy="192087"/>
          </a:xfrm>
          <a:prstGeom prst="rect">
            <a:avLst/>
          </a:prstGeom>
          <a:solidFill>
            <a:srgbClr val="FFFF00">
              <a:alpha val="3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4881563" y="3546475"/>
            <a:ext cx="674687" cy="192088"/>
          </a:xfrm>
          <a:prstGeom prst="rect">
            <a:avLst/>
          </a:prstGeom>
          <a:solidFill>
            <a:srgbClr val="FFFF00">
              <a:alpha val="3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Oval 17"/>
          <p:cNvSpPr>
            <a:spLocks noChangeArrowheads="1"/>
          </p:cNvSpPr>
          <p:nvPr/>
        </p:nvSpPr>
        <p:spPr bwMode="auto">
          <a:xfrm>
            <a:off x="2862263" y="3738563"/>
            <a:ext cx="414337" cy="414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ea typeface="ＭＳ Ｐゴシック" panose="020B0600070205080204" pitchFamily="34" charset="-128"/>
              </a:rPr>
              <a:t>ALG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4937125" y="4876800"/>
            <a:ext cx="35814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ea typeface="ＭＳ Ｐゴシック" panose="020B0600070205080204" pitchFamily="34" charset="-128"/>
              </a:rPr>
              <a:t>NAT also modifies SIP</a:t>
            </a:r>
          </a:p>
          <a:p>
            <a:r>
              <a:rPr lang="en-US" sz="2400">
                <a:ea typeface="ＭＳ Ｐゴシック" panose="020B0600070205080204" pitchFamily="34" charset="-128"/>
              </a:rPr>
              <a:t>messages to fix them up!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 Benefits and Drawbacks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4495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Drawbacks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Doesn’t work when security turned 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Hard to diagnose problems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Requires network upgrade to support new app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Frequent implementation problems (lack of expertise)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Incentives mismatched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/>
              <a:t>Benefits</a:t>
            </a:r>
          </a:p>
          <a:p>
            <a:pPr lvl="1"/>
            <a:r>
              <a:rPr lang="en-US" sz="2400"/>
              <a:t>No change to clients or servers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Session Border Controller</a:t>
            </a:r>
          </a:p>
        </p:txBody>
      </p:sp>
      <p:pic>
        <p:nvPicPr>
          <p:cNvPr id="15363" name="Picture 3" descr="man_mtbz_ch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913" y="4495800"/>
            <a:ext cx="890587" cy="72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862263" y="2209800"/>
            <a:ext cx="414337" cy="194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 b="1">
                <a:ea typeface="ＭＳ Ｐゴシック" panose="020B0600070205080204" pitchFamily="34" charset="-128"/>
              </a:rPr>
              <a:t>N</a:t>
            </a:r>
          </a:p>
          <a:p>
            <a:pPr algn="ctr" eaLnBrk="0" hangingPunct="0"/>
            <a:r>
              <a:rPr lang="en-US" sz="2000" b="1">
                <a:ea typeface="ＭＳ Ｐゴシック" panose="020B0600070205080204" pitchFamily="34" charset="-128"/>
              </a:rPr>
              <a:t>A</a:t>
            </a:r>
          </a:p>
          <a:p>
            <a:pPr algn="ctr" eaLnBrk="0" hangingPunct="0"/>
            <a:r>
              <a:rPr lang="en-US" sz="2000" b="1">
                <a:ea typeface="ＭＳ Ｐゴシック" panose="020B0600070205080204" pitchFamily="34" charset="-128"/>
              </a:rPr>
              <a:t>T</a:t>
            </a:r>
          </a:p>
        </p:txBody>
      </p:sp>
      <p:pic>
        <p:nvPicPr>
          <p:cNvPr id="15365" name="Picture 5" descr="man_mtbz_ch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6213" y="4495800"/>
            <a:ext cx="890587" cy="72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6" name="Freeform 6"/>
          <p:cNvSpPr>
            <a:spLocks/>
          </p:cNvSpPr>
          <p:nvPr/>
        </p:nvSpPr>
        <p:spPr bwMode="auto">
          <a:xfrm>
            <a:off x="1473200" y="2932113"/>
            <a:ext cx="2646363" cy="1411287"/>
          </a:xfrm>
          <a:custGeom>
            <a:avLst/>
            <a:gdLst>
              <a:gd name="T0" fmla="*/ 80 w 3152"/>
              <a:gd name="T1" fmla="*/ 1056 h 1056"/>
              <a:gd name="T2" fmla="*/ 512 w 3152"/>
              <a:gd name="T3" fmla="*/ 480 h 1056"/>
              <a:gd name="T4" fmla="*/ 3152 w 3152"/>
              <a:gd name="T5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52" h="1056">
                <a:moveTo>
                  <a:pt x="80" y="1056"/>
                </a:moveTo>
                <a:cubicBezTo>
                  <a:pt x="40" y="856"/>
                  <a:pt x="0" y="656"/>
                  <a:pt x="512" y="480"/>
                </a:cubicBezTo>
                <a:cubicBezTo>
                  <a:pt x="1024" y="304"/>
                  <a:pt x="2088" y="152"/>
                  <a:pt x="315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157163" y="2209800"/>
            <a:ext cx="2630487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INVITE sip:12345@b.com</a:t>
            </a:r>
          </a:p>
          <a:p>
            <a:pPr eaLnBrk="0" hangingPunct="0"/>
            <a:endParaRPr lang="en-US" sz="1400" b="1">
              <a:solidFill>
                <a:srgbClr val="00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0" hangingPunct="0"/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m=audio 3456 RTP/AVP 0 </a:t>
            </a:r>
          </a:p>
          <a:p>
            <a:pPr eaLnBrk="0" hangingPunct="0"/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c=IN IP4 10.0.1.1</a:t>
            </a:r>
          </a:p>
          <a:p>
            <a:pPr eaLnBrk="0" hangingPunct="0"/>
            <a:endParaRPr lang="en-US" sz="1400" b="1">
              <a:solidFill>
                <a:srgbClr val="00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1117600" y="2881313"/>
            <a:ext cx="1127125" cy="192087"/>
          </a:xfrm>
          <a:prstGeom prst="rect">
            <a:avLst/>
          </a:prstGeom>
          <a:solidFill>
            <a:srgbClr val="FFFF00">
              <a:alpha val="3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4119563" y="2393950"/>
            <a:ext cx="909637" cy="1035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ea typeface="ＭＳ Ｐゴシック" panose="020B0600070205080204" pitchFamily="34" charset="-128"/>
              </a:rPr>
              <a:t>SBC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4119563" y="1941513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panose="020B0600070205080204" pitchFamily="34" charset="-128"/>
              </a:rPr>
              <a:t>9.8.7.6</a:t>
            </a:r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5257800" y="2932113"/>
            <a:ext cx="2767013" cy="1220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5791200" y="2209800"/>
            <a:ext cx="2630488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INVITE sip:12345@b.com</a:t>
            </a:r>
          </a:p>
          <a:p>
            <a:pPr eaLnBrk="0" hangingPunct="0"/>
            <a:endParaRPr lang="en-US" sz="1400" b="1">
              <a:solidFill>
                <a:srgbClr val="00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0" hangingPunct="0"/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m=audio 3225 RTP/AVP 0 </a:t>
            </a:r>
          </a:p>
          <a:p>
            <a:pPr eaLnBrk="0" hangingPunct="0"/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c=IN IP4 9.8.7.6</a:t>
            </a:r>
          </a:p>
          <a:p>
            <a:pPr eaLnBrk="0" hangingPunct="0"/>
            <a:endParaRPr lang="en-US" sz="1400" b="1">
              <a:solidFill>
                <a:srgbClr val="00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6751638" y="2881313"/>
            <a:ext cx="1127125" cy="192087"/>
          </a:xfrm>
          <a:prstGeom prst="rect">
            <a:avLst/>
          </a:prstGeom>
          <a:solidFill>
            <a:srgbClr val="FFFF00">
              <a:alpha val="3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 flipH="1" flipV="1">
            <a:off x="5257800" y="3365500"/>
            <a:ext cx="2362200" cy="11303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5927725" y="4075113"/>
            <a:ext cx="895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panose="020B0600070205080204" pitchFamily="34" charset="-128"/>
              </a:rPr>
              <a:t>RTP to</a:t>
            </a:r>
          </a:p>
          <a:p>
            <a:r>
              <a:rPr lang="en-US">
                <a:ea typeface="ＭＳ Ｐゴシック" panose="020B0600070205080204" pitchFamily="34" charset="-128"/>
              </a:rPr>
              <a:t>9.8.7.6</a:t>
            </a:r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 flipH="1">
            <a:off x="2244725" y="3365500"/>
            <a:ext cx="1874838" cy="11303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3398838" y="3800475"/>
            <a:ext cx="14414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panose="020B0600070205080204" pitchFamily="34" charset="-128"/>
              </a:rPr>
              <a:t>SBC relays</a:t>
            </a:r>
          </a:p>
          <a:p>
            <a:r>
              <a:rPr lang="en-US">
                <a:ea typeface="ＭＳ Ｐゴシック" panose="020B0600070205080204" pitchFamily="34" charset="-128"/>
              </a:rPr>
              <a:t>RTP back to</a:t>
            </a:r>
          </a:p>
          <a:p>
            <a:r>
              <a:rPr lang="en-US">
                <a:ea typeface="ＭＳ Ｐゴシック" panose="020B0600070205080204" pitchFamily="34" charset="-128"/>
              </a:rPr>
              <a:t>source</a:t>
            </a:r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990600" y="2624138"/>
            <a:ext cx="674688" cy="192087"/>
          </a:xfrm>
          <a:prstGeom prst="rect">
            <a:avLst/>
          </a:prstGeom>
          <a:solidFill>
            <a:srgbClr val="FFFF00">
              <a:alpha val="3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6629400" y="2667000"/>
            <a:ext cx="674688" cy="192088"/>
          </a:xfrm>
          <a:prstGeom prst="rect">
            <a:avLst/>
          </a:prstGeom>
          <a:solidFill>
            <a:srgbClr val="FFFF00">
              <a:alpha val="3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SBC Benefits and Drawbacks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4495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Drawbacks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Expensive media relaying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Interferes with some SIP extensions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Breaks more advanced SIP security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/>
              <a:t>Benefits</a:t>
            </a:r>
          </a:p>
          <a:p>
            <a:pPr lvl="1"/>
            <a:r>
              <a:rPr lang="en-US" sz="2400"/>
              <a:t>No change to clients or NATs</a:t>
            </a:r>
          </a:p>
          <a:p>
            <a:pPr lvl="1"/>
            <a:r>
              <a:rPr lang="en-US" sz="2400"/>
              <a:t>Works with basic SIP security mechanisms</a:t>
            </a:r>
          </a:p>
          <a:p>
            <a:pPr lvl="1"/>
            <a:r>
              <a:rPr lang="en-US" sz="2400"/>
              <a:t>Easier to diagnose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Simple Traversal of UDP Through NAT (STUN)</a:t>
            </a:r>
          </a:p>
        </p:txBody>
      </p:sp>
      <p:pic>
        <p:nvPicPr>
          <p:cNvPr id="18435" name="Picture 3" descr="man_mtbz_ch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495800"/>
            <a:ext cx="890588" cy="72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862263" y="2209800"/>
            <a:ext cx="414337" cy="3048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 b="1">
                <a:ea typeface="ＭＳ Ｐゴシック" panose="020B0600070205080204" pitchFamily="34" charset="-128"/>
              </a:rPr>
              <a:t>N</a:t>
            </a:r>
          </a:p>
          <a:p>
            <a:pPr algn="ctr" eaLnBrk="0" hangingPunct="0"/>
            <a:r>
              <a:rPr lang="en-US" sz="2000" b="1">
                <a:ea typeface="ＭＳ Ｐゴシック" panose="020B0600070205080204" pitchFamily="34" charset="-128"/>
              </a:rPr>
              <a:t>A</a:t>
            </a:r>
          </a:p>
          <a:p>
            <a:pPr algn="ctr" eaLnBrk="0" hangingPunct="0"/>
            <a:r>
              <a:rPr lang="en-US" sz="2000" b="1">
                <a:ea typeface="ＭＳ Ｐゴシック" panose="020B0600070205080204" pitchFamily="34" charset="-128"/>
              </a:rPr>
              <a:t>T</a:t>
            </a:r>
          </a:p>
        </p:txBody>
      </p:sp>
      <p:pic>
        <p:nvPicPr>
          <p:cNvPr id="18437" name="Picture 5" descr="man_mtbz_ch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6213" y="4495800"/>
            <a:ext cx="890587" cy="72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8" name="Freeform 6"/>
          <p:cNvSpPr>
            <a:spLocks/>
          </p:cNvSpPr>
          <p:nvPr/>
        </p:nvSpPr>
        <p:spPr bwMode="auto">
          <a:xfrm>
            <a:off x="914400" y="2209800"/>
            <a:ext cx="3178175" cy="2133600"/>
          </a:xfrm>
          <a:custGeom>
            <a:avLst/>
            <a:gdLst>
              <a:gd name="T0" fmla="*/ 80 w 3152"/>
              <a:gd name="T1" fmla="*/ 1056 h 1056"/>
              <a:gd name="T2" fmla="*/ 512 w 3152"/>
              <a:gd name="T3" fmla="*/ 480 h 1056"/>
              <a:gd name="T4" fmla="*/ 3152 w 3152"/>
              <a:gd name="T5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52" h="1056">
                <a:moveTo>
                  <a:pt x="80" y="1056"/>
                </a:moveTo>
                <a:cubicBezTo>
                  <a:pt x="40" y="856"/>
                  <a:pt x="0" y="656"/>
                  <a:pt x="512" y="480"/>
                </a:cubicBezTo>
                <a:cubicBezTo>
                  <a:pt x="1024" y="304"/>
                  <a:pt x="2088" y="152"/>
                  <a:pt x="315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228600" y="2438400"/>
            <a:ext cx="24177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What is my IP address</a:t>
            </a:r>
          </a:p>
          <a:p>
            <a:pPr eaLnBrk="0" hangingPunct="0"/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and port please?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4092575" y="1946275"/>
            <a:ext cx="909638" cy="1035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ea typeface="ＭＳ Ｐゴシック" panose="020B0600070205080204" pitchFamily="34" charset="-128"/>
              </a:rPr>
              <a:t>STUN</a:t>
            </a:r>
          </a:p>
          <a:p>
            <a:pPr algn="ctr"/>
            <a:r>
              <a:rPr lang="en-US">
                <a:ea typeface="ＭＳ Ｐゴシック" panose="020B0600070205080204" pitchFamily="34" charset="-128"/>
              </a:rPr>
              <a:t>Server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4119563" y="1524000"/>
            <a:ext cx="882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panose="020B0600070205080204" pitchFamily="34" charset="-128"/>
              </a:rPr>
              <a:t>9.8.7.6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3541713" y="3797300"/>
            <a:ext cx="2630487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INVITE sip:12345@b.com</a:t>
            </a:r>
          </a:p>
          <a:p>
            <a:pPr eaLnBrk="0" hangingPunct="0"/>
            <a:endParaRPr lang="en-US" sz="1400" b="1">
              <a:solidFill>
                <a:srgbClr val="00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0" hangingPunct="0"/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m=audio 3472 RTP/AVP 0 </a:t>
            </a:r>
          </a:p>
          <a:p>
            <a:pPr eaLnBrk="0" hangingPunct="0"/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c=IN IP4 1.2.3.4</a:t>
            </a:r>
          </a:p>
          <a:p>
            <a:pPr eaLnBrk="0" hangingPunct="0"/>
            <a:endParaRPr lang="en-US" sz="1400" b="1">
              <a:solidFill>
                <a:srgbClr val="00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4502150" y="4468813"/>
            <a:ext cx="1127125" cy="192087"/>
          </a:xfrm>
          <a:prstGeom prst="rect">
            <a:avLst/>
          </a:prstGeom>
          <a:solidFill>
            <a:srgbClr val="FFFF00">
              <a:alpha val="3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H="1" flipV="1">
            <a:off x="1828800" y="4953000"/>
            <a:ext cx="5791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4733925" y="4953000"/>
            <a:ext cx="895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panose="020B0600070205080204" pitchFamily="34" charset="-128"/>
              </a:rPr>
              <a:t>RTP to</a:t>
            </a:r>
          </a:p>
          <a:p>
            <a:r>
              <a:rPr lang="en-US">
                <a:ea typeface="ＭＳ Ｐゴシック" panose="020B0600070205080204" pitchFamily="34" charset="-128"/>
              </a:rPr>
              <a:t>1.2.3.4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3276600" y="2482850"/>
            <a:ext cx="7254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panose="020B0600070205080204" pitchFamily="34" charset="-128"/>
              </a:rPr>
              <a:t>1.2.3.4</a:t>
            </a:r>
          </a:p>
        </p:txBody>
      </p:sp>
      <p:sp>
        <p:nvSpPr>
          <p:cNvPr id="18447" name="Freeform 15"/>
          <p:cNvSpPr>
            <a:spLocks/>
          </p:cNvSpPr>
          <p:nvPr/>
        </p:nvSpPr>
        <p:spPr bwMode="auto">
          <a:xfrm>
            <a:off x="1828800" y="2895600"/>
            <a:ext cx="2133600" cy="1371600"/>
          </a:xfrm>
          <a:custGeom>
            <a:avLst/>
            <a:gdLst>
              <a:gd name="T0" fmla="*/ 1344 w 1344"/>
              <a:gd name="T1" fmla="*/ 0 h 864"/>
              <a:gd name="T2" fmla="*/ 336 w 1344"/>
              <a:gd name="T3" fmla="*/ 336 h 864"/>
              <a:gd name="T4" fmla="*/ 0 w 1344"/>
              <a:gd name="T5" fmla="*/ 864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44" h="864">
                <a:moveTo>
                  <a:pt x="1344" y="0"/>
                </a:moveTo>
                <a:cubicBezTo>
                  <a:pt x="952" y="96"/>
                  <a:pt x="560" y="192"/>
                  <a:pt x="336" y="336"/>
                </a:cubicBezTo>
                <a:cubicBezTo>
                  <a:pt x="112" y="480"/>
                  <a:pt x="56" y="672"/>
                  <a:pt x="0" y="8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1066800" y="3460750"/>
            <a:ext cx="103505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Its </a:t>
            </a:r>
          </a:p>
          <a:p>
            <a:pPr eaLnBrk="0" hangingPunct="0"/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1.2.3.4:</a:t>
            </a:r>
            <a:b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</a:br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3472</a:t>
            </a:r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1828800" y="4716463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4327525" y="4276725"/>
            <a:ext cx="674688" cy="192088"/>
          </a:xfrm>
          <a:prstGeom prst="rect">
            <a:avLst/>
          </a:prstGeom>
          <a:solidFill>
            <a:srgbClr val="FFFF00">
              <a:alpha val="3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788</Words>
  <Application>Microsoft Office PowerPoint</Application>
  <PresentationFormat>On-screen Show (4:3)</PresentationFormat>
  <Paragraphs>234</Paragraphs>
  <Slides>20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ＭＳ Ｐゴシック</vt:lpstr>
      <vt:lpstr>Times New Roman</vt:lpstr>
      <vt:lpstr>Courier New</vt:lpstr>
      <vt:lpstr>Default Design</vt:lpstr>
      <vt:lpstr>SIP and NAT</vt:lpstr>
      <vt:lpstr>What is NAT?</vt:lpstr>
      <vt:lpstr>Problem: Getting SIP Through NATs</vt:lpstr>
      <vt:lpstr>Solution Space</vt:lpstr>
      <vt:lpstr>Application Layer Gateway</vt:lpstr>
      <vt:lpstr>ALG Benefits and Drawbacks</vt:lpstr>
      <vt:lpstr>Session Border Controller</vt:lpstr>
      <vt:lpstr>SBC Benefits and Drawbacks</vt:lpstr>
      <vt:lpstr>Simple Traversal of UDP Through NAT (STUN)</vt:lpstr>
      <vt:lpstr>STUN Benefits and Drawbacks</vt:lpstr>
      <vt:lpstr>Traversal Using Relay NAT (TURN)</vt:lpstr>
      <vt:lpstr>TURN Benefits and Drawbacks</vt:lpstr>
      <vt:lpstr>Interactive Connectivity Establishment (ICE)</vt:lpstr>
      <vt:lpstr>ICE Step 1: Allocation</vt:lpstr>
      <vt:lpstr>ICE Step 2: Create Offer</vt:lpstr>
      <vt:lpstr>ICE Step 3: Send INVITE</vt:lpstr>
      <vt:lpstr>ICE Step 4: Allocation</vt:lpstr>
      <vt:lpstr>ICE Step 5: Provisional Response</vt:lpstr>
      <vt:lpstr>ICE Step 6: Verification</vt:lpstr>
      <vt:lpstr>ICE Benefits and Drawbacks</vt:lpstr>
    </vt:vector>
  </TitlesOfParts>
  <Company>Cisco Systems,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SIP and NAT</dc:title>
  <dc:creator>Jonathan Rosenberg</dc:creator>
  <cp:lastModifiedBy>Jonathan Rosenberg</cp:lastModifiedBy>
  <cp:revision>1</cp:revision>
  <dcterms:created xsi:type="dcterms:W3CDTF">2008-10-27T14:53:24Z</dcterms:created>
  <dcterms:modified xsi:type="dcterms:W3CDTF">2013-12-14T17:55:38Z</dcterms:modified>
</cp:coreProperties>
</file>